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961591-F02C-4962-B8F1-74C4D2F258ED}">
  <a:tblStyle styleId="{48961591-F02C-4962-B8F1-74C4D2F258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461973-B734-4A35-8498-EC6F677AA6FB}"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regular.fntdata"/><Relationship Id="rId41" Type="http://schemas.openxmlformats.org/officeDocument/2006/relationships/slide" Target="slides/slide35.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0ade146eb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0ade146eb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further explore whether the relationship </a:t>
            </a:r>
            <a:r>
              <a:rPr lang="en"/>
              <a:t>between spending on the various media channels and sales by running a regression of sales on spend.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the</a:t>
            </a:r>
            <a:r>
              <a:rPr b="1" lang="en"/>
              <a:t> linear regression model </a:t>
            </a:r>
            <a:r>
              <a:rPr lang="en"/>
              <a:t>is statistically significant and has a pretty high R square value of 0.897 in explaining the variance in sales. Looking at the magnitudes of the coefficients on the media channels, it can be seen that </a:t>
            </a:r>
            <a:r>
              <a:rPr b="1" lang="en"/>
              <a:t>sponsored brands have the largest positive effect on sales, followed by display and sponsored products. It is noted that video has a slight negative association with sales</a:t>
            </a:r>
            <a:r>
              <a:rPr lang="en"/>
              <a:t>, while the coefficient on sponsored display is insignificant.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above offers some insights into which media channels may contribute more to sales. </a:t>
            </a:r>
            <a:r>
              <a:rPr lang="en">
                <a:solidFill>
                  <a:schemeClr val="dk1"/>
                </a:solidFill>
              </a:rPr>
              <a:t>Obviously, the regression results would only indicate any linear relationship but would not have taken into account any carryover or saturation effects of advertising. Therefore, we would have to </a:t>
            </a:r>
            <a:r>
              <a:rPr b="1" lang="en">
                <a:solidFill>
                  <a:schemeClr val="dk1"/>
                </a:solidFill>
              </a:rPr>
              <a:t>apply the marketing mix models to better inform advertising strategies.</a:t>
            </a:r>
            <a:endParaRPr b="1">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a0ade146e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a0ade146e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using applying different functions to transform the media data, namely adstock, hill adstock and carryover, and found that hill adstock generally gives us the best model performance in terms of fit and prediction. Intuitively, this makes sense because hill adstock accounts for both the carry over effect of advertising over time as well as the diminishing returns of advertising spend.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further improve model performance, we decided to remove sponsored display as an input channel due to the fact that it has high variance, it only accounts for a negligible fraction of total advertising spend, and it is negatively correlated with spending on all other channels as well as sales.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we were able to achieve an R square value of 0.933 and a mean absolute prediction error (MAPE) of 4.383% on the training set, and </a:t>
            </a:r>
            <a:r>
              <a:rPr lang="en">
                <a:solidFill>
                  <a:schemeClr val="dk1"/>
                </a:solidFill>
              </a:rPr>
              <a:t>an R square value of 0.685 and a mean absolute prediction error (MAPE) of 4.703% on the test set.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It is worth noting that using the adstock function gives us a better R square of value of 0.815, but a worse MAPE of 5.471 on the test set. But using our business judgement, we consider hill adstock a more suitable function to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tried increasing the number of warmups, number of samples and number of chains used in training the model, but this resulted in the same in-sample fit and worse out-sample prediction because of overfitting. Changing custom priors also did not improve the model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a:t>
            </a:r>
            <a:endParaRPr/>
          </a:p>
          <a:p>
            <a:pPr indent="-298450" lvl="0" marL="457200" rtl="0" algn="l">
              <a:lnSpc>
                <a:spcPct val="115000"/>
              </a:lnSpc>
              <a:spcBef>
                <a:spcPts val="0"/>
              </a:spcBef>
              <a:spcAft>
                <a:spcPts val="0"/>
              </a:spcAft>
              <a:buClr>
                <a:schemeClr val="dk1"/>
              </a:buClr>
              <a:buSzPts val="1100"/>
              <a:buFont typeface="Roboto"/>
              <a:buChar char="-"/>
            </a:pPr>
            <a:r>
              <a:rPr b="1" lang="en">
                <a:solidFill>
                  <a:schemeClr val="dk1"/>
                </a:solidFill>
              </a:rPr>
              <a:t>Adstock</a:t>
            </a:r>
            <a:r>
              <a:rPr lang="en">
                <a:solidFill>
                  <a:schemeClr val="dk1"/>
                </a:solidFill>
              </a:rPr>
              <a:t> transformation is a way to model the diminishing effect of advertising over time. It is based on the principle that the impact of advertising does not stop immediately after the ad is shown but rather decays gradually. The adstock rate (a value between 0 and 1) determines how much of the advertising effect carries over to subsequent periods. A higher adstock rate implies a longer-lasting effect. The current period’s adstocked value is a combination of the current period’s ad spend and the adstocked value from the previous period, adjusted by the adstock rate.</a:t>
            </a:r>
            <a:endParaRPr>
              <a:solidFill>
                <a:schemeClr val="dk1"/>
              </a:solidFill>
            </a:endParaRPr>
          </a:p>
          <a:p>
            <a:pPr indent="-298450" lvl="0" marL="457200" rtl="0" algn="l">
              <a:lnSpc>
                <a:spcPct val="115000"/>
              </a:lnSpc>
              <a:spcBef>
                <a:spcPts val="0"/>
              </a:spcBef>
              <a:spcAft>
                <a:spcPts val="0"/>
              </a:spcAft>
              <a:buClr>
                <a:schemeClr val="dk1"/>
              </a:buClr>
              <a:buSzPts val="1100"/>
              <a:buFont typeface="Roboto"/>
              <a:buChar char="-"/>
            </a:pPr>
            <a:r>
              <a:rPr b="1" lang="en">
                <a:solidFill>
                  <a:schemeClr val="dk1"/>
                </a:solidFill>
              </a:rPr>
              <a:t>Hill Adstock </a:t>
            </a:r>
            <a:r>
              <a:rPr lang="en">
                <a:solidFill>
                  <a:schemeClr val="dk1"/>
                </a:solidFill>
              </a:rPr>
              <a:t>is a variation of the traditional adstock model. It's designed to capture the diminishing returns of advertising spend more accurately. The Hill function creates an S-shaped curve, which is more realistic in representing how consumers respond to advertising. Initially, there is a slow build-up in advertising effectiveness as consumers begin to notice and process the ad. As exposure increases, the effectiveness grows at a faster rate until it reaches a saturation point. Beyond this point, additional advertising has a lesser incremental impact.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Carryover</a:t>
            </a:r>
            <a:r>
              <a:rPr lang="en">
                <a:solidFill>
                  <a:schemeClr val="dk1"/>
                </a:solidFill>
              </a:rPr>
              <a:t> transformation, while similar in purpose to adstock, is generally a simpler model of the lagged effect of marketing efforts. The carryover effect is modeled as a direct portion of the sales from the previous period(s). It's used to model the inertia in sales or marketing effectiveness. For example, if a product was heavily marketed in the previous month, it might still see elevated sales in the current month due to this carryover effect.)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1875289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1875289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top two charts show the existing </a:t>
            </a:r>
            <a:r>
              <a:rPr lang="en"/>
              <a:t>contribution</a:t>
            </a:r>
            <a:r>
              <a:rPr lang="en"/>
              <a:t> of the various media channels over time and on average. From the chart on the top left corner, it can be seen that baseline contribution (the blue part) is minimal, meaning that advertising on Amazon is critical to sales. About half of the sales is attributed to display, which accounts for 38% of the total advertising spend. OTT is also a main contributor, despite only accounting for 15% of total spend. Interestingly, while sponsored products account for 37% of total spend, it is the channel that is contributing the least to sales currently. The respective estimated ROIs of the various channels are shown in the chart on the bottom right corner. </a:t>
            </a:r>
            <a:endParaRPr/>
          </a:p>
          <a:p>
            <a:pPr indent="0" lvl="0" marL="0" rtl="0" algn="l">
              <a:lnSpc>
                <a:spcPct val="115000"/>
              </a:lnSpc>
              <a:spcBef>
                <a:spcPts val="1500"/>
              </a:spcBef>
              <a:spcAft>
                <a:spcPts val="1500"/>
              </a:spcAft>
              <a:buNone/>
            </a:pPr>
            <a:r>
              <a:rPr lang="en"/>
              <a:t>The chart on the bottom left corner shows the response curves of the various channels, meaning how sales would increase when we increase spending. It can be seen that while sponsored products currently has the lowest contribution and ROI as shown in the other charts, increased spending on this channel would generate a much larger response than increased spending on any other channels. Its response curve starts off with a gentle slope but soon climbs up sharply and overtakes all the other channels, the response curves of which level off rather early on. From the response curves, we would predict a reallocation of budget from the other channels to sponsored products.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1875289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1875289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As predicted in the previous slide, we do see a reallocation of budget from the other media channels to sponsored products when applying the model for budget optimization in the last 90 days, assuming the same initial advertising budget. </a:t>
            </a:r>
            <a:endParaRPr/>
          </a:p>
          <a:p>
            <a:pPr indent="0" lvl="0" marL="0" rtl="0" algn="l">
              <a:lnSpc>
                <a:spcPct val="115000"/>
              </a:lnSpc>
              <a:spcBef>
                <a:spcPts val="1500"/>
              </a:spcBef>
              <a:spcAft>
                <a:spcPts val="0"/>
              </a:spcAft>
              <a:buNone/>
            </a:pPr>
            <a:r>
              <a:rPr lang="en"/>
              <a:t>When limiting how much initial spending on each channel could change to </a:t>
            </a:r>
            <a:r>
              <a:rPr lang="en">
                <a:solidFill>
                  <a:schemeClr val="dk1"/>
                </a:solidFill>
                <a:latin typeface="Lato"/>
                <a:ea typeface="Lato"/>
                <a:cs typeface="Lato"/>
                <a:sym typeface="Lato"/>
              </a:rPr>
              <a:t>±</a:t>
            </a:r>
            <a:r>
              <a:rPr lang="en"/>
              <a:t>40%, the proportion spent on sponsored products increased from 37% to 53%. This is </a:t>
            </a:r>
            <a:r>
              <a:rPr lang="en"/>
              <a:t>achieved</a:t>
            </a:r>
            <a:r>
              <a:rPr lang="en"/>
              <a:t> by lowering the proportion spent on OTT from 15% to 9% and </a:t>
            </a:r>
            <a:r>
              <a:rPr lang="en"/>
              <a:t>that</a:t>
            </a:r>
            <a:r>
              <a:rPr lang="en"/>
              <a:t> on display from 38% to 27%. The </a:t>
            </a:r>
            <a:r>
              <a:rPr lang="en"/>
              <a:t>reallocation</a:t>
            </a:r>
            <a:r>
              <a:rPr lang="en"/>
              <a:t> is </a:t>
            </a:r>
            <a:r>
              <a:rPr lang="en"/>
              <a:t>expected to increase predicted sales by 11.6%.</a:t>
            </a:r>
            <a:endParaRPr/>
          </a:p>
          <a:p>
            <a:pPr indent="0" lvl="0" marL="0" rtl="0" algn="l">
              <a:lnSpc>
                <a:spcPct val="115000"/>
              </a:lnSpc>
              <a:spcBef>
                <a:spcPts val="1500"/>
              </a:spcBef>
              <a:spcAft>
                <a:spcPts val="0"/>
              </a:spcAft>
              <a:buNone/>
            </a:pPr>
            <a:r>
              <a:rPr lang="en">
                <a:solidFill>
                  <a:schemeClr val="dk1"/>
                </a:solidFill>
              </a:rPr>
              <a:t>When relaxing the limit on initial spending on each channel to </a:t>
            </a:r>
            <a:r>
              <a:rPr lang="en">
                <a:solidFill>
                  <a:schemeClr val="dk1"/>
                </a:solidFill>
                <a:latin typeface="Lato"/>
                <a:ea typeface="Lato"/>
                <a:cs typeface="Lato"/>
                <a:sym typeface="Lato"/>
              </a:rPr>
              <a:t>±</a:t>
            </a:r>
            <a:r>
              <a:rPr lang="en">
                <a:solidFill>
                  <a:schemeClr val="dk1"/>
                </a:solidFill>
              </a:rPr>
              <a:t>100%, the proportion spent on sponsored products further increased to 76%, that on OTT down to 3% and that on display down to 14%. The proportion spent on video also decreased from 5% to 3%. The reallocation is expected to increase predicted sales by 27.1%.</a:t>
            </a:r>
            <a:endParaRPr>
              <a:solidFill>
                <a:schemeClr val="dk1"/>
              </a:solidFill>
            </a:endParaRPr>
          </a:p>
          <a:p>
            <a:pPr indent="0" lvl="0" marL="0" rtl="0" algn="l">
              <a:spcBef>
                <a:spcPts val="1500"/>
              </a:spcBef>
              <a:spcAft>
                <a:spcPts val="0"/>
              </a:spcAft>
              <a:buClr>
                <a:schemeClr val="dk1"/>
              </a:buClr>
              <a:buSzPts val="1100"/>
              <a:buFont typeface="Arial"/>
              <a:buNone/>
            </a:pPr>
            <a:r>
              <a:rPr lang="en">
                <a:solidFill>
                  <a:schemeClr val="dk1"/>
                </a:solidFill>
                <a:latin typeface="Lato"/>
                <a:ea typeface="Lato"/>
                <a:cs typeface="Lato"/>
                <a:sym typeface="Lato"/>
              </a:rPr>
              <a:t>If we allow initial budget allocation to change freely until it stabilizes, it is found that 92% should be spent on sponsored products, 5% on sponsored brands and 3% on OTT, but nothing on video and display. This would generate a 41.3% increase in sales.</a:t>
            </a:r>
            <a:endParaRPr>
              <a:solidFill>
                <a:schemeClr val="dk1"/>
              </a:solidFill>
              <a:latin typeface="Lato"/>
              <a:ea typeface="Lato"/>
              <a:cs typeface="Lato"/>
              <a:sym typeface="Lato"/>
            </a:endParaRPr>
          </a:p>
          <a:p>
            <a:pPr indent="0" lvl="0" marL="0" rtl="0" algn="l">
              <a:lnSpc>
                <a:spcPct val="115000"/>
              </a:lnSpc>
              <a:spcBef>
                <a:spcPts val="0"/>
              </a:spcBef>
              <a:spcAft>
                <a:spcPts val="15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2b6d2ff8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2b6d2ff8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We decided to do our main analyses with Google’s LightweightMMM because of its better user friendliness in the Python environment and simpler interpretation for wider application in marketing teams which do not necessarily have a strong statistical background. That said, we recognize that Robyn does have features making it an attractive alternative, including its advanced optimization metrics, detailed adstock and saturation models, the ability to effectively account for annual seasons, holidays and other events specific to a country, and the provision of a range of decision making tools, which together enable Robyn to offer robust and comprehensive solutions.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Therefore, we have also run our data using Robyn to see how its performance and results compare to Google’s LightweightMMM. The above shows the budget optimization results for all brands combined and four selected brands as illustration - C, LA, M, N </a:t>
            </a:r>
            <a:r>
              <a:rPr lang="en"/>
              <a:t>using a model trained with Robyn, applying the same conditions used in Google’s LightWeightMMM.</a:t>
            </a:r>
            <a:endParaRPr/>
          </a:p>
          <a:p>
            <a:pPr indent="0" lvl="0" marL="0" rtl="0" algn="l">
              <a:lnSpc>
                <a:spcPct val="115000"/>
              </a:lnSpc>
              <a:spcBef>
                <a:spcPts val="1200"/>
              </a:spcBef>
              <a:spcAft>
                <a:spcPts val="0"/>
              </a:spcAft>
              <a:buNone/>
            </a:pPr>
            <a:r>
              <a:rPr lang="en"/>
              <a:t>Focusing on the optimization result for all brands, it is found that Robyn recommends similar budget reallocation as LightWeightMMM, that is to reallocate the majority of budget to sponsored products, followed by display and sponsored brands. Specific reallocations are as follows -</a:t>
            </a:r>
            <a:endParaRPr/>
          </a:p>
          <a:p>
            <a:pPr indent="0" lvl="0" marL="0" rtl="0" algn="l">
              <a:lnSpc>
                <a:spcPct val="115000"/>
              </a:lnSpc>
              <a:spcBef>
                <a:spcPts val="1200"/>
              </a:spcBef>
              <a:spcAft>
                <a:spcPts val="0"/>
              </a:spcAft>
              <a:buNone/>
            </a:pPr>
            <a:r>
              <a:rPr lang="en"/>
              <a:t>When limiting how much initial spending on each channel could change to </a:t>
            </a:r>
            <a:r>
              <a:rPr lang="en">
                <a:solidFill>
                  <a:schemeClr val="dk1"/>
                </a:solidFill>
              </a:rPr>
              <a:t>±</a:t>
            </a:r>
            <a:r>
              <a:rPr lang="en"/>
              <a:t>40%, the proportion spent on sponsored products increased from 35% to 49%, that on sponsored brands from 6.46% to 9.05%, </a:t>
            </a:r>
            <a:r>
              <a:rPr lang="en">
                <a:solidFill>
                  <a:schemeClr val="dk1"/>
                </a:solidFill>
              </a:rPr>
              <a:t>and that on display from 39% to 42%</a:t>
            </a:r>
            <a:r>
              <a:rPr lang="en"/>
              <a:t>. This is achieved by lowering the proportion spent on OTT from 13.8% to 0% and that on video from 5.5% to 0%.</a:t>
            </a:r>
            <a:r>
              <a:rPr lang="en"/>
              <a:t> The reallocation is expected to increase total response by 52.1%.</a:t>
            </a:r>
            <a:endParaRPr/>
          </a:p>
          <a:p>
            <a:pPr indent="0" lvl="0" marL="0" rtl="0" algn="l">
              <a:lnSpc>
                <a:spcPct val="115000"/>
              </a:lnSpc>
              <a:spcBef>
                <a:spcPts val="1500"/>
              </a:spcBef>
              <a:spcAft>
                <a:spcPts val="1500"/>
              </a:spcAft>
              <a:buNone/>
            </a:pPr>
            <a:r>
              <a:rPr lang="en">
                <a:solidFill>
                  <a:schemeClr val="dk1"/>
                </a:solidFill>
              </a:rPr>
              <a:t>When relaxing the limit on initial spending on each channel to ±100%, the proportion spent on sponsored products further increased to 70.4% and that on sponsored brands up to 12.9%, that on OTT and video down to 0% and that on display down to 16.7%. The reallocation is expected to increase total response by as high as 146%.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0ade146e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0ade146e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2b6d2ff8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2b6d2ff8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2b6d2ff8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2b6d2ff8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a0ade146e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0ade146e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Prioritize spend on platform specific channels: sponsored products is </a:t>
            </a:r>
            <a:r>
              <a:rPr lang="en"/>
              <a:t>always</a:t>
            </a:r>
            <a:r>
              <a:rPr lang="en"/>
              <a:t> recommended by all MMMs as the channel to prioritize. This channel is the most in line with amazon’s marketplace (like ad placement on search is for Google). People go on Amazon </a:t>
            </a:r>
            <a:r>
              <a:rPr lang="en"/>
              <a:t>primarily</a:t>
            </a:r>
            <a:r>
              <a:rPr lang="en"/>
              <a:t> to buy a product through a product page. Sponsoring this product page is the most simple way to </a:t>
            </a:r>
            <a:r>
              <a:rPr lang="en"/>
              <a:t>advertise and we see here it is not only the most simple (makes most sense), but the most effective.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Display: brands heavily invested in Display (38%) but actually ROI is very small. Yet for brand M, we see that some investments in Display were directly correlated with some additional sales for around 2 months. We do not know what happened. We assume a new impactful creative. That is why brands should only consider investing in Display for a specific purpose, like a new creative they know are working very well on other platform right now. Display can be advantageous but for a specific purpose.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2a722d8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2a722d8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a0ade146e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a0ade146e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2a722d8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2a722d8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assess the impact of the channels to most invested in (Sponsored Products and Display) by removing out of the model. Results we found were interesting.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Hill Adstock transformation on the data and removing </a:t>
            </a:r>
            <a:r>
              <a:rPr lang="en"/>
              <a:t>sponsored</a:t>
            </a:r>
            <a:r>
              <a:rPr lang="en"/>
              <a:t> product, the out of sample prediction r </a:t>
            </a:r>
            <a:r>
              <a:rPr lang="en"/>
              <a:t>square</a:t>
            </a:r>
            <a:r>
              <a:rPr lang="en"/>
              <a:t> is extremely low (17%). However, when using Hill Adstock and removing Display, the out of </a:t>
            </a:r>
            <a:r>
              <a:rPr lang="en"/>
              <a:t>sample</a:t>
            </a:r>
            <a:r>
              <a:rPr lang="en"/>
              <a:t> prediction r square is the best we ever had on any model (89%).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assume that this phenomenon originates from the </a:t>
            </a:r>
            <a:r>
              <a:rPr lang="en"/>
              <a:t>intrinsic</a:t>
            </a:r>
            <a:r>
              <a:rPr lang="en"/>
              <a:t> distribution of the channels and the way they operate in the real world. Sponsored Products follows very closely the sales, and maybe explains the sales the most. So when removing it from the sample, the r </a:t>
            </a:r>
            <a:r>
              <a:rPr lang="en"/>
              <a:t>square drops a lot. It did not drop as much when applying just adstock because we believe that applying the hill transformation only applies to Sponsored Products. All other spending in channels are quite slow and have not reached their max spending potential to receive the hill transformation. SO using hill adstock without sponsored products misrepresents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removing Display, we find better results because we assume that most other channels behave like sponsored products, they are Amazon specific.  Display is the only one that works kind of like print/out of home advertising or tv. You see a nice ad and it stays in your mind, so you need adstock function to account for the purchase after some time after seeing that ad (explains why adstock transformation without sponsored product, r square is high, because display now that sponsored products has been removed, accounts for more than 50% of the spend, and spend will be shaped by its distribution which conforms adstock distribution). So when removing display, the data remains with a distribution that works in a similar fashion as other channels, removing display is like removing some noise in the data as this channel does not behave the same as others, and that is why we found the best r square.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2a722d8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2a722d8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All channels present a small adstock effect so just on this basis, Display becomes more interesting to invest into. But the hill function captures an additional effect that is much more explained by other channels (maybe why more channels are recommended when using Hill_adstock and not just Adstock)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2a722d8b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2a722d8b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0ade146e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0ade146e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c7f21da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c7f21da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c758c57c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c758c57c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c758c57c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ec758c57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c758c57c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c758c57c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ec758c57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ec758c57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c758c57c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c758c57c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a0ade146e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0ade146e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c758c57cc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ec758c57cc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c758c57c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c758c57c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c758c57cc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c758c57c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c758c57c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c758c57c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ec758c57c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ec758c57c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ec758c57c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ec758c57c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0ade146e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0ade146e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0ade146e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0ade146e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Exploratory Data Analysis</a:t>
            </a:r>
            <a:endParaRPr>
              <a:solidFill>
                <a:schemeClr val="dk1"/>
              </a:solidFill>
            </a:endParaRPr>
          </a:p>
          <a:p>
            <a:pPr indent="-298450" lvl="0" marL="457200" rtl="0" algn="l">
              <a:lnSpc>
                <a:spcPct val="115000"/>
              </a:lnSpc>
              <a:spcBef>
                <a:spcPts val="1200"/>
              </a:spcBef>
              <a:spcAft>
                <a:spcPts val="0"/>
              </a:spcAft>
              <a:buClr>
                <a:schemeClr val="dk1"/>
              </a:buClr>
              <a:buSzPts val="1100"/>
              <a:buFont typeface="Arial"/>
              <a:buAutoNum type="arabicPeriod" startAt="2"/>
            </a:pPr>
            <a:r>
              <a:rPr lang="en">
                <a:solidFill>
                  <a:schemeClr val="dk1"/>
                </a:solidFill>
              </a:rPr>
              <a:t>Simple descriptive statistics and data visualizations to -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Identify any obvious trends and patterns in the relationships between the various variables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Identify any common patterns across brands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Inform subsequent model specifications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startAt="2"/>
            </a:pPr>
            <a:r>
              <a:rPr lang="en">
                <a:solidFill>
                  <a:schemeClr val="dk1"/>
                </a:solidFill>
              </a:rPr>
              <a:t>Calculate simple ROI for all brands combined and individual brands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AutoNum type="arabicPeriod" startAt="2"/>
            </a:pPr>
            <a:r>
              <a:rPr lang="en">
                <a:solidFill>
                  <a:schemeClr val="dk1"/>
                </a:solidFill>
              </a:rPr>
              <a:t>Run multiple linear regression models to -</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Identify the relationships between sales and the various media channels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Identify any common patterns across brands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AutoNum type="alphaLcPeriod"/>
            </a:pPr>
            <a:r>
              <a:rPr lang="en">
                <a:solidFill>
                  <a:schemeClr val="dk1"/>
                </a:solidFill>
              </a:rPr>
              <a:t>Inform subsequent model specifications</a:t>
            </a:r>
            <a:endParaRPr>
              <a:solidFill>
                <a:schemeClr val="dk1"/>
              </a:solidFill>
            </a:endParaRPr>
          </a:p>
          <a:p>
            <a:pPr indent="0" lvl="0" marL="0" rtl="0" algn="l">
              <a:spcBef>
                <a:spcPts val="1200"/>
              </a:spcBef>
              <a:spcAft>
                <a:spcPts val="0"/>
              </a:spcAft>
              <a:buNone/>
            </a:pPr>
            <a:r>
              <a:rPr i="1" lang="en"/>
              <a:t>Marketing Mix Models</a:t>
            </a:r>
            <a:endParaRPr i="1"/>
          </a:p>
          <a:p>
            <a:pPr indent="0" lvl="0" marL="0" rtl="0" algn="l">
              <a:spcBef>
                <a:spcPts val="0"/>
              </a:spcBef>
              <a:spcAft>
                <a:spcPts val="0"/>
              </a:spcAft>
              <a:buNone/>
            </a:pPr>
            <a:r>
              <a:t/>
            </a:r>
            <a:endParaRPr i="1"/>
          </a:p>
          <a:p>
            <a:pPr indent="-298450" lvl="0" marL="457200" rtl="0" algn="l">
              <a:spcBef>
                <a:spcPts val="0"/>
              </a:spcBef>
              <a:spcAft>
                <a:spcPts val="0"/>
              </a:spcAft>
              <a:buClr>
                <a:schemeClr val="dk1"/>
              </a:buClr>
              <a:buSzPts val="1100"/>
              <a:buFont typeface="Lato"/>
              <a:buAutoNum type="arabicPeriod" startAt="2"/>
            </a:pPr>
            <a:r>
              <a:rPr lang="en">
                <a:solidFill>
                  <a:schemeClr val="dk1"/>
                </a:solidFill>
              </a:rPr>
              <a:t>Build a Marketing Mix Model with Google’s Lightweight for all brands combined and for individual brands</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Organize data as inputs to the model</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Use spending on each media channel as predictors of sales</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Check data quality (correlation matrix, variances, spend fractions, variance inflation factors) to see if any variables need to be removed</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Choose which functions to use (hill adstock, adstock or carryover) to account for carry-over effects and diminishing returns of advertising</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Account for seasonality and weekday</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Train the models and select the best performing model</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Analyze existing effectiveness and contribution of various media channels for potential reallocation</a:t>
            </a:r>
            <a:endParaRPr>
              <a:solidFill>
                <a:schemeClr val="dk1"/>
              </a:solidFill>
            </a:endParaRPr>
          </a:p>
          <a:p>
            <a:pPr indent="-298450" lvl="1" marL="914400" rtl="0" algn="l">
              <a:spcBef>
                <a:spcPts val="0"/>
              </a:spcBef>
              <a:spcAft>
                <a:spcPts val="0"/>
              </a:spcAft>
              <a:buClr>
                <a:schemeClr val="dk1"/>
              </a:buClr>
              <a:buSzPts val="1100"/>
              <a:buFont typeface="Lato"/>
              <a:buAutoNum type="alphaLcPeriod"/>
            </a:pPr>
            <a:r>
              <a:rPr lang="en">
                <a:solidFill>
                  <a:schemeClr val="dk1"/>
                </a:solidFill>
              </a:rPr>
              <a:t>Run budget optimization with the best model to obtain optimized budget allocation, controlling for how much initial allocation can change</a:t>
            </a:r>
            <a:endParaRPr>
              <a:solidFill>
                <a:schemeClr val="dk1"/>
              </a:solidFill>
            </a:endParaRPr>
          </a:p>
          <a:p>
            <a:pPr indent="-298450" lvl="0" marL="457200" rtl="0" algn="l">
              <a:lnSpc>
                <a:spcPct val="115000"/>
              </a:lnSpc>
              <a:spcBef>
                <a:spcPts val="0"/>
              </a:spcBef>
              <a:spcAft>
                <a:spcPts val="0"/>
              </a:spcAft>
              <a:buClr>
                <a:schemeClr val="dk1"/>
              </a:buClr>
              <a:buSzPts val="1100"/>
              <a:buFont typeface="Lato"/>
              <a:buAutoNum type="arabicPeriod" startAt="2"/>
            </a:pPr>
            <a:r>
              <a:rPr lang="en">
                <a:solidFill>
                  <a:schemeClr val="dk1"/>
                </a:solidFill>
                <a:latin typeface="Lato"/>
                <a:ea typeface="Lato"/>
                <a:cs typeface="Lato"/>
                <a:sym typeface="Lato"/>
              </a:rPr>
              <a:t>Build a Marketing Mix Model with Robyn (from Meta) for all brands combined and for individual brands</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Organize data as inputs to the model</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Use spending on each media channel as predictors of sales</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Apply geometric adstock transformation to account for carry-over effects of advertising</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Apply saturation transformation to account for diminishing returns of advertising</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Use Meta’s time-series forecast package Prophet to account for trend, season, holiday and weekday</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Train the models and select the best performing model</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Analyze existing effectiveness and contribution of various media channels for potential reallocation</a:t>
            </a:r>
            <a:endParaRPr>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dk1"/>
              </a:buClr>
              <a:buSzPts val="1100"/>
              <a:buFont typeface="Lato"/>
              <a:buAutoNum type="alphaLcPeriod"/>
            </a:pPr>
            <a:r>
              <a:rPr lang="en">
                <a:solidFill>
                  <a:schemeClr val="dk1"/>
                </a:solidFill>
                <a:latin typeface="Lato"/>
                <a:ea typeface="Lato"/>
                <a:cs typeface="Lato"/>
                <a:sym typeface="Lato"/>
              </a:rPr>
              <a:t>Apply budget allocator to the best model to obtain optimized budget allocation, controlling for how much initial allocation can change </a:t>
            </a:r>
            <a:endParaRPr>
              <a:solidFill>
                <a:schemeClr val="dk1"/>
              </a:solidFill>
              <a:latin typeface="Lato"/>
              <a:ea typeface="Lato"/>
              <a:cs typeface="Lato"/>
              <a:sym typeface="Lato"/>
            </a:endParaRPr>
          </a:p>
          <a:p>
            <a:pPr indent="0" lvl="0" marL="0" rtl="0" algn="l">
              <a:spcBef>
                <a:spcPts val="1200"/>
              </a:spcBef>
              <a:spcAft>
                <a:spcPts val="1200"/>
              </a:spcAft>
              <a:buNone/>
            </a:pPr>
            <a:r>
              <a:t/>
            </a:r>
            <a:endParaRPr i="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0ade146e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0ade146e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0ade146e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0ade146e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measures of media channels which can be used as inputs/independent variables, namely spend and user reach of each channel; and two key performance indicators which can be used as the </a:t>
            </a:r>
            <a:r>
              <a:rPr lang="en"/>
              <a:t>dependent</a:t>
            </a:r>
            <a:r>
              <a:rPr lang="en"/>
              <a:t> variable, namely sales and user conversion. We therefore look at the relationship between these variables and exercise our business judgment to decide which ones to include in our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top diagram, where we have plotted user reach against spend for all the brands, we can see that the points are rather spread out and the pattern varies across different brands, possibly depending on which media channels they spend on and how cost is calculated for the respective channels (e.g. cost per thousand impressions, cost per click, etc.). For a more consistent approach in estimating our models for the different brands, we have chosen to use spend on the various media channels as the independent variables since it is more directly controlled by companies as opposed to user reach.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bottom diagram shows a highly linear relationship between sales and user conversion, which means that our </a:t>
            </a:r>
            <a:r>
              <a:rPr lang="en"/>
              <a:t>model</a:t>
            </a:r>
            <a:r>
              <a:rPr lang="en"/>
              <a:t> would likely generate similar predictions and recommendations regardless of which key performance indicator we use as the dependent variable. That said, we have decided to use sales as this is what most companies ultimately aim to maximize.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chose </a:t>
            </a:r>
            <a:r>
              <a:rPr lang="en"/>
              <a:t>spend as independent variable and sales as dependent variable.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18752899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18752899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plot total sales and advertising spend over time, it can be seen that they generally exhibit similar trends and patterns but not all the time, so there must be other factors other than advertising spend that are affecting sales. It can also be seen that sales have a more similar pattern to the spend on some media channels than others. For instance, </a:t>
            </a:r>
            <a:r>
              <a:rPr b="1" lang="en"/>
              <a:t>sales follow closely with the spend on sponsored products, but less so with the spend on display or video.</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relationship between sales and spend also vary </a:t>
            </a:r>
            <a:r>
              <a:rPr lang="en"/>
              <a:t>across</a:t>
            </a:r>
            <a:r>
              <a:rPr lang="en"/>
              <a:t> brands. Here we look at three of them - Brands C and LA, which have negative ROIs; and brand LO, which has the highest ROI. For brands C and LA, we can see that their advertising spends significantly exceed sales. They spend mainly on video, OTT and display, which have no apparent </a:t>
            </a:r>
            <a:r>
              <a:rPr lang="en"/>
              <a:t>relationship</a:t>
            </a:r>
            <a:r>
              <a:rPr lang="en"/>
              <a:t> with sales. </a:t>
            </a:r>
            <a:r>
              <a:rPr lang="en">
                <a:solidFill>
                  <a:schemeClr val="dk1"/>
                </a:solidFill>
              </a:rPr>
              <a:t>A reassessment of the marketing approach for these brands may be needed. </a:t>
            </a:r>
            <a:r>
              <a:rPr lang="en"/>
              <a:t>For brand LO, there is a very healthy gap between sales and advertising spends. It spends mainly on sponsored products and display, the former of which has a pattern that resembles that of sales. This may </a:t>
            </a:r>
            <a:r>
              <a:rPr b="1" lang="en"/>
              <a:t>indicate that sponsored products may be the main advertising channel driving sales.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18752899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18752899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 shows the </a:t>
            </a:r>
            <a:r>
              <a:rPr lang="en"/>
              <a:t>fractions of spend on the various media channels across brands and how they may relate to the respective brands’ ROIs. Some observations include -</a:t>
            </a:r>
            <a:endParaRPr/>
          </a:p>
          <a:p>
            <a:pPr indent="-298450" lvl="0" marL="457200" rtl="0" algn="l">
              <a:spcBef>
                <a:spcPts val="0"/>
              </a:spcBef>
              <a:spcAft>
                <a:spcPts val="0"/>
              </a:spcAft>
              <a:buSzPts val="1100"/>
              <a:buChar char="-"/>
            </a:pPr>
            <a:r>
              <a:rPr lang="en"/>
              <a:t>Overall, ROI is 60.67% for all brands combined, suggesting that advertising campaigns are profitable on average. Sponsored products and display are the two channels that brands spend the most on.</a:t>
            </a:r>
            <a:endParaRPr/>
          </a:p>
          <a:p>
            <a:pPr indent="-298450" lvl="0" marL="457200" rtl="0" algn="l">
              <a:spcBef>
                <a:spcPts val="0"/>
              </a:spcBef>
              <a:spcAft>
                <a:spcPts val="0"/>
              </a:spcAft>
              <a:buClr>
                <a:schemeClr val="dk1"/>
              </a:buClr>
              <a:buSzPts val="1100"/>
              <a:buChar char="-"/>
            </a:pPr>
            <a:r>
              <a:rPr lang="en">
                <a:solidFill>
                  <a:schemeClr val="dk1"/>
                </a:solidFill>
              </a:rPr>
              <a:t>All brands spend a considerable amount on display, but almost nothing on sponsored display.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main difference between brands with negative or close to zero ROIs and the other brands can be seen in their respective fractions of spend in sponsored products, sponsored brands, video and OTT. Specifically, it can be seen that brands with </a:t>
            </a:r>
            <a:r>
              <a:rPr b="1" lang="en">
                <a:solidFill>
                  <a:schemeClr val="dk1"/>
                </a:solidFill>
              </a:rPr>
              <a:t>negative or close to zero ROIs (i.e. brands C, LA and R) spend negligible amounts on sponsored products and sponsored brands and instead spend mostly on video and OTT. </a:t>
            </a:r>
            <a:r>
              <a:rPr lang="en">
                <a:solidFill>
                  <a:schemeClr val="dk1"/>
                </a:solidFill>
              </a:rPr>
              <a:t>On the other hand, </a:t>
            </a:r>
            <a:r>
              <a:rPr b="1" lang="en">
                <a:solidFill>
                  <a:schemeClr val="dk1"/>
                </a:solidFill>
              </a:rPr>
              <a:t>brands with positive ROIs all spend considerable amounts on sponsored products and some amounts on sponsored brands.</a:t>
            </a:r>
            <a:r>
              <a:rPr lang="en">
                <a:solidFill>
                  <a:schemeClr val="dk1"/>
                </a:solidFill>
              </a:rPr>
              <a:t> They also tend to spend nothing on video and only small amounts on OTT. </a:t>
            </a:r>
            <a:r>
              <a:rPr b="1" lang="en">
                <a:solidFill>
                  <a:schemeClr val="dk1"/>
                </a:solidFill>
              </a:rPr>
              <a:t>Consistent with our findings in the previous slide, it is likely that sponsored products is the main media channel that has the greatest effect on sales.</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google/lightweight_mmm" TargetMode="External"/><Relationship Id="rId4" Type="http://schemas.openxmlformats.org/officeDocument/2006/relationships/image" Target="../media/image34.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facebookexperimental.github.io/Robyn/" TargetMode="External"/><Relationship Id="rId4" Type="http://schemas.openxmlformats.org/officeDocument/2006/relationships/image" Target="../media/image42.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51.png"/><Relationship Id="rId9" Type="http://schemas.openxmlformats.org/officeDocument/2006/relationships/image" Target="../media/image60.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55.png"/><Relationship Id="rId8"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48.png"/><Relationship Id="rId7" Type="http://schemas.openxmlformats.org/officeDocument/2006/relationships/image" Target="../media/image44.png"/><Relationship Id="rId8"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8.png"/><Relationship Id="rId6"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816400"/>
            <a:ext cx="5017500" cy="1578900"/>
          </a:xfrm>
          <a:prstGeom prst="rect">
            <a:avLst/>
          </a:prstGeom>
        </p:spPr>
        <p:txBody>
          <a:bodyPr anchorCtr="0" anchor="t" bIns="91425" lIns="91425" spcFirstLastPara="1" rIns="91425" wrap="square" tIns="91425">
            <a:normAutofit fontScale="90000"/>
          </a:bodyPr>
          <a:lstStyle/>
          <a:p>
            <a:pPr indent="0" lvl="0" marL="457200" rtl="0" algn="l">
              <a:lnSpc>
                <a:spcPct val="115000"/>
              </a:lnSpc>
              <a:spcBef>
                <a:spcPts val="0"/>
              </a:spcBef>
              <a:spcAft>
                <a:spcPts val="0"/>
              </a:spcAft>
              <a:buNone/>
            </a:pPr>
            <a:r>
              <a:rPr lang="en"/>
              <a:t>Habu Project 1:</a:t>
            </a:r>
            <a:endParaRPr/>
          </a:p>
          <a:p>
            <a:pPr indent="0" lvl="0" marL="457200" rtl="0" algn="l">
              <a:lnSpc>
                <a:spcPct val="115000"/>
              </a:lnSpc>
              <a:spcBef>
                <a:spcPts val="0"/>
              </a:spcBef>
              <a:spcAft>
                <a:spcPts val="0"/>
              </a:spcAft>
              <a:buClr>
                <a:schemeClr val="dk1"/>
              </a:buClr>
              <a:buSzPct val="27500"/>
              <a:buFont typeface="Arial"/>
              <a:buNone/>
            </a:pPr>
            <a:r>
              <a:rPr lang="en"/>
              <a:t>Optimal Marketing Mix and Budget Optimization</a:t>
            </a:r>
            <a:endParaRPr/>
          </a:p>
        </p:txBody>
      </p:sp>
      <p:sp>
        <p:nvSpPr>
          <p:cNvPr id="135" name="Google Shape;135;p13"/>
          <p:cNvSpPr txBox="1"/>
          <p:nvPr>
            <p:ph idx="1" type="subTitle"/>
          </p:nvPr>
        </p:nvSpPr>
        <p:spPr>
          <a:xfrm>
            <a:off x="5083950" y="3924925"/>
            <a:ext cx="34707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6 </a:t>
            </a:r>
            <a:endParaRPr/>
          </a:p>
          <a:p>
            <a:pPr indent="0" lvl="0" marL="0" rtl="0" algn="l">
              <a:spcBef>
                <a:spcPts val="0"/>
              </a:spcBef>
              <a:spcAft>
                <a:spcPts val="0"/>
              </a:spcAft>
              <a:buNone/>
            </a:pPr>
            <a:r>
              <a:rPr lang="en"/>
              <a:t>Rayan Elatmani, Yining Liang, Yichen Pan, Celine Yao, Cindy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Regression Results</a:t>
            </a:r>
            <a:endParaRPr b="1"/>
          </a:p>
        </p:txBody>
      </p:sp>
      <p:pic>
        <p:nvPicPr>
          <p:cNvPr id="211" name="Google Shape;211;p22"/>
          <p:cNvPicPr preferRelativeResize="0"/>
          <p:nvPr/>
        </p:nvPicPr>
        <p:blipFill rotWithShape="1">
          <a:blip r:embed="rId3">
            <a:alphaModFix/>
          </a:blip>
          <a:srcRect b="14456" l="0" r="0" t="0"/>
          <a:stretch/>
        </p:blipFill>
        <p:spPr>
          <a:xfrm>
            <a:off x="98150" y="1307850"/>
            <a:ext cx="5091026" cy="3343025"/>
          </a:xfrm>
          <a:prstGeom prst="rect">
            <a:avLst/>
          </a:prstGeom>
          <a:noFill/>
          <a:ln>
            <a:noFill/>
          </a:ln>
        </p:spPr>
      </p:pic>
      <p:sp>
        <p:nvSpPr>
          <p:cNvPr id="212" name="Google Shape;212;p22"/>
          <p:cNvSpPr/>
          <p:nvPr/>
        </p:nvSpPr>
        <p:spPr>
          <a:xfrm>
            <a:off x="1706400" y="3247550"/>
            <a:ext cx="1890300" cy="272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3" name="Google Shape;213;p22"/>
          <p:cNvSpPr/>
          <p:nvPr/>
        </p:nvSpPr>
        <p:spPr>
          <a:xfrm>
            <a:off x="4073075" y="1563675"/>
            <a:ext cx="2296200" cy="272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4" name="Google Shape;214;p22"/>
          <p:cNvSpPr/>
          <p:nvPr/>
        </p:nvSpPr>
        <p:spPr>
          <a:xfrm>
            <a:off x="1706400" y="3876825"/>
            <a:ext cx="1890300" cy="152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5" name="Google Shape;215;p22"/>
          <p:cNvSpPr txBox="1"/>
          <p:nvPr/>
        </p:nvSpPr>
        <p:spPr>
          <a:xfrm>
            <a:off x="5643625" y="40292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chemeClr val="lt1"/>
                </a:highlight>
              </a:rPr>
              <a:t>apply the marketing mix models to better inform advertising strategies.</a:t>
            </a:r>
            <a:endParaRPr b="1" sz="1100">
              <a:highlight>
                <a:schemeClr val="lt1"/>
              </a:highlight>
            </a:endParaRPr>
          </a:p>
        </p:txBody>
      </p:sp>
      <p:sp>
        <p:nvSpPr>
          <p:cNvPr id="216" name="Google Shape;216;p22"/>
          <p:cNvSpPr txBox="1"/>
          <p:nvPr/>
        </p:nvSpPr>
        <p:spPr>
          <a:xfrm>
            <a:off x="5397325" y="934775"/>
            <a:ext cx="3000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highlight>
                  <a:schemeClr val="dk1"/>
                </a:highlight>
              </a:rPr>
              <a:t>Overall, the</a:t>
            </a:r>
            <a:r>
              <a:rPr b="1" lang="en" sz="1300">
                <a:solidFill>
                  <a:schemeClr val="lt1"/>
                </a:solidFill>
                <a:highlight>
                  <a:schemeClr val="dk1"/>
                </a:highlight>
              </a:rPr>
              <a:t> linear regression model </a:t>
            </a:r>
            <a:r>
              <a:rPr lang="en" sz="1300">
                <a:solidFill>
                  <a:schemeClr val="lt1"/>
                </a:solidFill>
                <a:highlight>
                  <a:schemeClr val="dk1"/>
                </a:highlight>
              </a:rPr>
              <a:t>is statistically significant and has a pretty high R square value in explaining the variance in sales. </a:t>
            </a:r>
            <a:endParaRPr sz="1300">
              <a:solidFill>
                <a:schemeClr val="lt1"/>
              </a:solidFill>
              <a:highlight>
                <a:schemeClr val="dk1"/>
              </a:highlight>
            </a:endParaRPr>
          </a:p>
          <a:p>
            <a:pPr indent="0" lvl="0" marL="0" rtl="0" algn="l">
              <a:spcBef>
                <a:spcPts val="0"/>
              </a:spcBef>
              <a:spcAft>
                <a:spcPts val="0"/>
              </a:spcAft>
              <a:buNone/>
            </a:pPr>
            <a:r>
              <a:t/>
            </a:r>
            <a:endParaRPr sz="1300">
              <a:solidFill>
                <a:schemeClr val="lt1"/>
              </a:solidFill>
              <a:highlight>
                <a:schemeClr val="dk1"/>
              </a:highlight>
            </a:endParaRPr>
          </a:p>
          <a:p>
            <a:pPr indent="0" lvl="0" marL="0" rtl="0" algn="l">
              <a:spcBef>
                <a:spcPts val="0"/>
              </a:spcBef>
              <a:spcAft>
                <a:spcPts val="0"/>
              </a:spcAft>
              <a:buNone/>
            </a:pPr>
            <a:r>
              <a:rPr lang="en" sz="1300">
                <a:solidFill>
                  <a:schemeClr val="lt1"/>
                </a:solidFill>
                <a:highlight>
                  <a:schemeClr val="dk1"/>
                </a:highlight>
              </a:rPr>
              <a:t>coefficients on the media channels, it can be seen that </a:t>
            </a:r>
            <a:r>
              <a:rPr b="1" lang="en" sz="1300">
                <a:solidFill>
                  <a:schemeClr val="lt1"/>
                </a:solidFill>
                <a:highlight>
                  <a:schemeClr val="dk1"/>
                </a:highlight>
              </a:rPr>
              <a:t>sponsored brands have the largest positive effect on sales, followed by display and sponsored products. It is noted that video has a slight negative association with sales</a:t>
            </a:r>
            <a:r>
              <a:rPr lang="en" sz="1300">
                <a:solidFill>
                  <a:schemeClr val="lt1"/>
                </a:solidFill>
                <a:highlight>
                  <a:schemeClr val="dk1"/>
                </a:highlight>
              </a:rPr>
              <a:t>, while the coefficient on sponsored display is insignificant.</a:t>
            </a:r>
            <a:endParaRPr sz="1300">
              <a:solidFill>
                <a:schemeClr val="lt1"/>
              </a:solidFill>
              <a:highlight>
                <a:schemeClr val="dk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LightweightMMM: Model Training </a:t>
            </a:r>
            <a:endParaRPr b="1"/>
          </a:p>
        </p:txBody>
      </p:sp>
      <p:sp>
        <p:nvSpPr>
          <p:cNvPr id="222" name="Google Shape;222;p23"/>
          <p:cNvSpPr txBox="1"/>
          <p:nvPr>
            <p:ph idx="1" type="body"/>
          </p:nvPr>
        </p:nvSpPr>
        <p:spPr>
          <a:xfrm>
            <a:off x="1297500" y="14151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Applying hill adstock transformation produces the best model fit </a:t>
            </a:r>
            <a:endParaRPr/>
          </a:p>
          <a:p>
            <a:pPr indent="-311150" lvl="0" marL="457200" rtl="0" algn="l">
              <a:spcBef>
                <a:spcPts val="0"/>
              </a:spcBef>
              <a:spcAft>
                <a:spcPts val="0"/>
              </a:spcAft>
              <a:buSzPts val="1300"/>
              <a:buChar char="❖"/>
            </a:pPr>
            <a:r>
              <a:rPr lang="en"/>
              <a:t>Dropped  sponsored display as an input channel </a:t>
            </a:r>
            <a:endParaRPr/>
          </a:p>
        </p:txBody>
      </p:sp>
      <p:pic>
        <p:nvPicPr>
          <p:cNvPr id="223" name="Google Shape;223;p23"/>
          <p:cNvPicPr preferRelativeResize="0"/>
          <p:nvPr/>
        </p:nvPicPr>
        <p:blipFill>
          <a:blip r:embed="rId3">
            <a:alphaModFix/>
          </a:blip>
          <a:stretch>
            <a:fillRect/>
          </a:stretch>
        </p:blipFill>
        <p:spPr>
          <a:xfrm>
            <a:off x="679150" y="2061200"/>
            <a:ext cx="3812422" cy="3031825"/>
          </a:xfrm>
          <a:prstGeom prst="rect">
            <a:avLst/>
          </a:prstGeom>
          <a:noFill/>
          <a:ln>
            <a:noFill/>
          </a:ln>
        </p:spPr>
      </p:pic>
      <p:pic>
        <p:nvPicPr>
          <p:cNvPr id="224" name="Google Shape;224;p23"/>
          <p:cNvPicPr preferRelativeResize="0"/>
          <p:nvPr/>
        </p:nvPicPr>
        <p:blipFill>
          <a:blip r:embed="rId4">
            <a:alphaModFix/>
          </a:blip>
          <a:stretch>
            <a:fillRect/>
          </a:stretch>
        </p:blipFill>
        <p:spPr>
          <a:xfrm>
            <a:off x="4753947" y="2079873"/>
            <a:ext cx="3812425" cy="3020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LightweightMMM: Channel Effectiveness </a:t>
            </a:r>
            <a:endParaRPr b="1"/>
          </a:p>
        </p:txBody>
      </p:sp>
      <p:sp>
        <p:nvSpPr>
          <p:cNvPr id="230" name="Google Shape;230;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24"/>
          <p:cNvPicPr preferRelativeResize="0"/>
          <p:nvPr/>
        </p:nvPicPr>
        <p:blipFill>
          <a:blip r:embed="rId3">
            <a:alphaModFix/>
          </a:blip>
          <a:stretch>
            <a:fillRect/>
          </a:stretch>
        </p:blipFill>
        <p:spPr>
          <a:xfrm>
            <a:off x="711000" y="1306462"/>
            <a:ext cx="5125202" cy="1851876"/>
          </a:xfrm>
          <a:prstGeom prst="rect">
            <a:avLst/>
          </a:prstGeom>
          <a:noFill/>
          <a:ln>
            <a:noFill/>
          </a:ln>
        </p:spPr>
      </p:pic>
      <p:pic>
        <p:nvPicPr>
          <p:cNvPr id="232" name="Google Shape;232;p24"/>
          <p:cNvPicPr preferRelativeResize="0"/>
          <p:nvPr/>
        </p:nvPicPr>
        <p:blipFill>
          <a:blip r:embed="rId4">
            <a:alphaModFix/>
          </a:blip>
          <a:stretch>
            <a:fillRect/>
          </a:stretch>
        </p:blipFill>
        <p:spPr>
          <a:xfrm>
            <a:off x="6154100" y="1348436"/>
            <a:ext cx="2135850" cy="1807865"/>
          </a:xfrm>
          <a:prstGeom prst="rect">
            <a:avLst/>
          </a:prstGeom>
          <a:noFill/>
          <a:ln>
            <a:noFill/>
          </a:ln>
        </p:spPr>
      </p:pic>
      <p:pic>
        <p:nvPicPr>
          <p:cNvPr id="233" name="Google Shape;233;p24"/>
          <p:cNvPicPr preferRelativeResize="0"/>
          <p:nvPr/>
        </p:nvPicPr>
        <p:blipFill>
          <a:blip r:embed="rId5">
            <a:alphaModFix/>
          </a:blip>
          <a:stretch>
            <a:fillRect/>
          </a:stretch>
        </p:blipFill>
        <p:spPr>
          <a:xfrm>
            <a:off x="6164250" y="3234555"/>
            <a:ext cx="2135856" cy="1851875"/>
          </a:xfrm>
          <a:prstGeom prst="rect">
            <a:avLst/>
          </a:prstGeom>
          <a:noFill/>
          <a:ln>
            <a:noFill/>
          </a:ln>
        </p:spPr>
      </p:pic>
      <p:pic>
        <p:nvPicPr>
          <p:cNvPr id="234" name="Google Shape;234;p24"/>
          <p:cNvPicPr preferRelativeResize="0"/>
          <p:nvPr/>
        </p:nvPicPr>
        <p:blipFill rotWithShape="1">
          <a:blip r:embed="rId6">
            <a:alphaModFix/>
          </a:blip>
          <a:srcRect b="0" l="0" r="0" t="68042"/>
          <a:stretch/>
        </p:blipFill>
        <p:spPr>
          <a:xfrm>
            <a:off x="1312975" y="3416731"/>
            <a:ext cx="3859774" cy="1573570"/>
          </a:xfrm>
          <a:prstGeom prst="rect">
            <a:avLst/>
          </a:prstGeom>
          <a:noFill/>
          <a:ln>
            <a:noFill/>
          </a:ln>
        </p:spPr>
      </p:pic>
      <p:pic>
        <p:nvPicPr>
          <p:cNvPr id="235" name="Google Shape;235;p24"/>
          <p:cNvPicPr preferRelativeResize="0"/>
          <p:nvPr/>
        </p:nvPicPr>
        <p:blipFill rotWithShape="1">
          <a:blip r:embed="rId6">
            <a:alphaModFix/>
          </a:blip>
          <a:srcRect b="95772" l="0" r="0" t="0"/>
          <a:stretch/>
        </p:blipFill>
        <p:spPr>
          <a:xfrm>
            <a:off x="1312975" y="3234550"/>
            <a:ext cx="3859774" cy="208172"/>
          </a:xfrm>
          <a:prstGeom prst="rect">
            <a:avLst/>
          </a:prstGeom>
          <a:noFill/>
          <a:ln>
            <a:noFill/>
          </a:ln>
        </p:spPr>
      </p:pic>
      <p:pic>
        <p:nvPicPr>
          <p:cNvPr id="236" name="Google Shape;236;p24"/>
          <p:cNvPicPr preferRelativeResize="0"/>
          <p:nvPr/>
        </p:nvPicPr>
        <p:blipFill rotWithShape="1">
          <a:blip r:embed="rId6">
            <a:alphaModFix/>
          </a:blip>
          <a:srcRect b="19009" l="13926" r="61280" t="69766"/>
          <a:stretch/>
        </p:blipFill>
        <p:spPr>
          <a:xfrm>
            <a:off x="6405225" y="1643750"/>
            <a:ext cx="956951" cy="552676"/>
          </a:xfrm>
          <a:prstGeom prst="rect">
            <a:avLst/>
          </a:prstGeom>
          <a:noFill/>
          <a:ln>
            <a:noFill/>
          </a:ln>
        </p:spPr>
      </p:pic>
      <p:pic>
        <p:nvPicPr>
          <p:cNvPr id="237" name="Google Shape;237;p24"/>
          <p:cNvPicPr preferRelativeResize="0"/>
          <p:nvPr/>
        </p:nvPicPr>
        <p:blipFill rotWithShape="1">
          <a:blip r:embed="rId6">
            <a:alphaModFix/>
          </a:blip>
          <a:srcRect b="19009" l="13926" r="61280" t="69766"/>
          <a:stretch/>
        </p:blipFill>
        <p:spPr>
          <a:xfrm>
            <a:off x="6329025" y="3526150"/>
            <a:ext cx="688475" cy="39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LightweightMMM: Budget Optimization </a:t>
            </a:r>
            <a:endParaRPr b="1"/>
          </a:p>
        </p:txBody>
      </p:sp>
      <p:sp>
        <p:nvSpPr>
          <p:cNvPr id="243" name="Google Shape;243;p25"/>
          <p:cNvSpPr txBox="1"/>
          <p:nvPr>
            <p:ph idx="1" type="body"/>
          </p:nvPr>
        </p:nvSpPr>
        <p:spPr>
          <a:xfrm>
            <a:off x="1297500" y="1415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25"/>
          <p:cNvPicPr preferRelativeResize="0"/>
          <p:nvPr/>
        </p:nvPicPr>
        <p:blipFill>
          <a:blip r:embed="rId3">
            <a:alphaModFix/>
          </a:blip>
          <a:stretch>
            <a:fillRect/>
          </a:stretch>
        </p:blipFill>
        <p:spPr>
          <a:xfrm>
            <a:off x="1360100" y="1338950"/>
            <a:ext cx="3132351" cy="3132351"/>
          </a:xfrm>
          <a:prstGeom prst="rect">
            <a:avLst/>
          </a:prstGeom>
          <a:noFill/>
          <a:ln>
            <a:noFill/>
          </a:ln>
        </p:spPr>
      </p:pic>
      <p:pic>
        <p:nvPicPr>
          <p:cNvPr id="245" name="Google Shape;245;p25"/>
          <p:cNvPicPr preferRelativeResize="0"/>
          <p:nvPr/>
        </p:nvPicPr>
        <p:blipFill>
          <a:blip r:embed="rId4">
            <a:alphaModFix/>
          </a:blip>
          <a:stretch>
            <a:fillRect/>
          </a:stretch>
        </p:blipFill>
        <p:spPr>
          <a:xfrm>
            <a:off x="4653650" y="1338950"/>
            <a:ext cx="3132351" cy="3132351"/>
          </a:xfrm>
          <a:prstGeom prst="rect">
            <a:avLst/>
          </a:prstGeom>
          <a:noFill/>
          <a:ln>
            <a:noFill/>
          </a:ln>
        </p:spPr>
      </p:pic>
      <p:sp>
        <p:nvSpPr>
          <p:cNvPr id="246" name="Google Shape;246;p25"/>
          <p:cNvSpPr/>
          <p:nvPr/>
        </p:nvSpPr>
        <p:spPr>
          <a:xfrm>
            <a:off x="-20100" y="1818725"/>
            <a:ext cx="1295400" cy="16821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Initial spending on each channel changed by </a:t>
            </a: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Sponsored</a:t>
            </a:r>
            <a:r>
              <a:rPr lang="en" sz="800">
                <a:solidFill>
                  <a:schemeClr val="lt1"/>
                </a:solidFill>
                <a:latin typeface="Lato"/>
                <a:ea typeface="Lato"/>
                <a:cs typeface="Lato"/>
                <a:sym typeface="Lato"/>
              </a:rPr>
              <a:t> products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OTT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Display ↓</a:t>
            </a:r>
            <a:endParaRPr sz="800">
              <a:solidFill>
                <a:schemeClr val="lt1"/>
              </a:solidFill>
              <a:latin typeface="Lato"/>
              <a:ea typeface="Lato"/>
              <a:cs typeface="Lato"/>
              <a:sym typeface="Lato"/>
            </a:endParaRPr>
          </a:p>
          <a:p>
            <a:pPr indent="0" lvl="0" marL="0" rtl="0" algn="l">
              <a:spcBef>
                <a:spcPts val="0"/>
              </a:spcBef>
              <a:spcAft>
                <a:spcPts val="0"/>
              </a:spcAft>
              <a:buNone/>
            </a:pPr>
            <a:r>
              <a:t/>
            </a:r>
            <a:endParaRPr sz="800">
              <a:solidFill>
                <a:schemeClr val="lt1"/>
              </a:solidFill>
              <a:latin typeface="Lato"/>
              <a:ea typeface="Lato"/>
              <a:cs typeface="Lato"/>
              <a:sym typeface="Lato"/>
            </a:endParaRPr>
          </a:p>
          <a:p>
            <a:pPr indent="0" lvl="0" marL="0" rtl="0" algn="l">
              <a:spcBef>
                <a:spcPts val="0"/>
              </a:spcBef>
              <a:spcAft>
                <a:spcPts val="0"/>
              </a:spcAft>
              <a:buNone/>
            </a:pPr>
            <a:r>
              <a:rPr b="1" lang="en" sz="1100">
                <a:solidFill>
                  <a:schemeClr val="lt1"/>
                </a:solidFill>
                <a:latin typeface="Lato"/>
                <a:ea typeface="Lato"/>
                <a:cs typeface="Lato"/>
                <a:sym typeface="Lato"/>
              </a:rPr>
              <a:t>Sales ↑ 11.6%</a:t>
            </a:r>
            <a:endParaRPr b="1" sz="1100">
              <a:solidFill>
                <a:schemeClr val="lt1"/>
              </a:solidFill>
              <a:latin typeface="Lato"/>
              <a:ea typeface="Lato"/>
              <a:cs typeface="Lato"/>
              <a:sym typeface="Lato"/>
            </a:endParaRPr>
          </a:p>
        </p:txBody>
      </p:sp>
      <p:sp>
        <p:nvSpPr>
          <p:cNvPr id="247" name="Google Shape;247;p25"/>
          <p:cNvSpPr/>
          <p:nvPr/>
        </p:nvSpPr>
        <p:spPr>
          <a:xfrm>
            <a:off x="7848600" y="1818725"/>
            <a:ext cx="1295400" cy="16821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Initial spending on each channel changed by </a:t>
            </a: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Sponsored products ↑↑↑</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OTT ↓</a:t>
            </a:r>
            <a:r>
              <a:rPr lang="en" sz="800">
                <a:solidFill>
                  <a:schemeClr val="lt1"/>
                </a:solidFill>
                <a:latin typeface="Lato"/>
                <a:ea typeface="Lato"/>
                <a:cs typeface="Lato"/>
                <a:sym typeface="Lato"/>
              </a:rPr>
              <a:t>↓</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Display </a:t>
            </a:r>
            <a:r>
              <a:rPr lang="en" sz="800">
                <a:solidFill>
                  <a:schemeClr val="lt1"/>
                </a:solidFill>
                <a:latin typeface="Lato"/>
                <a:ea typeface="Lato"/>
                <a:cs typeface="Lato"/>
                <a:sym typeface="Lato"/>
              </a:rPr>
              <a:t>↓</a:t>
            </a:r>
            <a:r>
              <a:rPr lang="en" sz="800">
                <a:solidFill>
                  <a:schemeClr val="lt1"/>
                </a:solidFill>
                <a:latin typeface="Lato"/>
                <a:ea typeface="Lato"/>
                <a:cs typeface="Lato"/>
                <a:sym typeface="Lato"/>
              </a:rPr>
              <a:t>↓</a:t>
            </a:r>
            <a:endParaRPr sz="800">
              <a:solidFill>
                <a:schemeClr val="lt1"/>
              </a:solidFill>
              <a:latin typeface="Lato"/>
              <a:ea typeface="Lato"/>
              <a:cs typeface="Lato"/>
              <a:sym typeface="Lato"/>
            </a:endParaRPr>
          </a:p>
          <a:p>
            <a:pPr indent="0" lvl="0" marL="0" rtl="0" algn="l">
              <a:spcBef>
                <a:spcPts val="0"/>
              </a:spcBef>
              <a:spcAft>
                <a:spcPts val="0"/>
              </a:spcAft>
              <a:buNone/>
            </a:pPr>
            <a:r>
              <a:rPr lang="en" sz="800">
                <a:solidFill>
                  <a:schemeClr val="lt1"/>
                </a:solidFill>
                <a:latin typeface="Lato"/>
                <a:ea typeface="Lato"/>
                <a:cs typeface="Lato"/>
                <a:sym typeface="Lato"/>
              </a:rPr>
              <a:t>Video </a:t>
            </a:r>
            <a:r>
              <a:rPr lang="en" sz="800">
                <a:solidFill>
                  <a:schemeClr val="lt1"/>
                </a:solidFill>
                <a:latin typeface="Lato"/>
                <a:ea typeface="Lato"/>
                <a:cs typeface="Lato"/>
                <a:sym typeface="Lato"/>
              </a:rPr>
              <a:t>↓</a:t>
            </a:r>
            <a:endParaRPr sz="800">
              <a:solidFill>
                <a:schemeClr val="lt1"/>
              </a:solidFill>
              <a:latin typeface="Lato"/>
              <a:ea typeface="Lato"/>
              <a:cs typeface="Lato"/>
              <a:sym typeface="Lato"/>
            </a:endParaRPr>
          </a:p>
          <a:p>
            <a:pPr indent="0" lvl="0" marL="0" rtl="0" algn="l">
              <a:spcBef>
                <a:spcPts val="0"/>
              </a:spcBef>
              <a:spcAft>
                <a:spcPts val="0"/>
              </a:spcAft>
              <a:buNone/>
            </a:pPr>
            <a:r>
              <a:t/>
            </a:r>
            <a:endParaRPr sz="800">
              <a:solidFill>
                <a:schemeClr val="lt1"/>
              </a:solidFill>
              <a:latin typeface="Lato"/>
              <a:ea typeface="Lato"/>
              <a:cs typeface="Lato"/>
              <a:sym typeface="Lato"/>
            </a:endParaRPr>
          </a:p>
          <a:p>
            <a:pPr indent="0" lvl="0" marL="0" rtl="0" algn="l">
              <a:spcBef>
                <a:spcPts val="0"/>
              </a:spcBef>
              <a:spcAft>
                <a:spcPts val="0"/>
              </a:spcAft>
              <a:buNone/>
            </a:pPr>
            <a:r>
              <a:rPr b="1" lang="en" sz="1100">
                <a:solidFill>
                  <a:schemeClr val="lt1"/>
                </a:solidFill>
                <a:latin typeface="Lato"/>
                <a:ea typeface="Lato"/>
                <a:cs typeface="Lato"/>
                <a:sym typeface="Lato"/>
              </a:rPr>
              <a:t>Sales ↑ 27.1%</a:t>
            </a:r>
            <a:endParaRPr b="1" sz="1100">
              <a:solidFill>
                <a:schemeClr val="lt1"/>
              </a:solidFill>
              <a:latin typeface="Lato"/>
              <a:ea typeface="Lato"/>
              <a:cs typeface="Lato"/>
              <a:sym typeface="Lato"/>
            </a:endParaRPr>
          </a:p>
        </p:txBody>
      </p:sp>
      <p:sp>
        <p:nvSpPr>
          <p:cNvPr id="248" name="Google Shape;248;p25"/>
          <p:cNvSpPr/>
          <p:nvPr/>
        </p:nvSpPr>
        <p:spPr>
          <a:xfrm>
            <a:off x="345625" y="4529825"/>
            <a:ext cx="8470500" cy="5307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If we allow initial budget allocation to change freely until it </a:t>
            </a:r>
            <a:r>
              <a:rPr lang="en" sz="1200">
                <a:solidFill>
                  <a:schemeClr val="lt1"/>
                </a:solidFill>
                <a:latin typeface="Lato"/>
                <a:ea typeface="Lato"/>
                <a:cs typeface="Lato"/>
                <a:sym typeface="Lato"/>
              </a:rPr>
              <a:t>stabilizes</a:t>
            </a:r>
            <a:r>
              <a:rPr lang="en" sz="1200">
                <a:solidFill>
                  <a:schemeClr val="lt1"/>
                </a:solidFill>
                <a:latin typeface="Lato"/>
                <a:ea typeface="Lato"/>
                <a:cs typeface="Lato"/>
                <a:sym typeface="Lato"/>
              </a:rPr>
              <a:t>, 92% should be spent on sponsored products, 5% on sponsored brands and 3% on OTT. This would generate a 41.3% increase in sales.</a:t>
            </a:r>
            <a:endParaRPr sz="12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1224850" y="264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Comparison with Robyn </a:t>
            </a:r>
            <a:endParaRPr b="1"/>
          </a:p>
        </p:txBody>
      </p:sp>
      <p:sp>
        <p:nvSpPr>
          <p:cNvPr id="254" name="Google Shape;254;p26"/>
          <p:cNvSpPr/>
          <p:nvPr/>
        </p:nvSpPr>
        <p:spPr>
          <a:xfrm>
            <a:off x="76200" y="1270175"/>
            <a:ext cx="2691900" cy="3525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Initial spending on each channel changed by </a:t>
            </a: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255" name="Google Shape;255;p26"/>
          <p:cNvSpPr/>
          <p:nvPr/>
        </p:nvSpPr>
        <p:spPr>
          <a:xfrm>
            <a:off x="76200" y="3120575"/>
            <a:ext cx="2691900" cy="3525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Initial spending on each channel changed by </a:t>
            </a: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256" name="Google Shape;256;p26"/>
          <p:cNvPicPr preferRelativeResize="0"/>
          <p:nvPr/>
        </p:nvPicPr>
        <p:blipFill>
          <a:blip r:embed="rId3">
            <a:alphaModFix/>
          </a:blip>
          <a:stretch>
            <a:fillRect/>
          </a:stretch>
        </p:blipFill>
        <p:spPr>
          <a:xfrm>
            <a:off x="5424275" y="3058775"/>
            <a:ext cx="3058149" cy="1947912"/>
          </a:xfrm>
          <a:prstGeom prst="rect">
            <a:avLst/>
          </a:prstGeom>
          <a:noFill/>
          <a:ln>
            <a:noFill/>
          </a:ln>
        </p:spPr>
      </p:pic>
      <p:sp>
        <p:nvSpPr>
          <p:cNvPr id="257" name="Google Shape;257;p26"/>
          <p:cNvSpPr txBox="1"/>
          <p:nvPr>
            <p:ph idx="1" type="body"/>
          </p:nvPr>
        </p:nvSpPr>
        <p:spPr>
          <a:xfrm>
            <a:off x="-58850" y="2371475"/>
            <a:ext cx="5305800" cy="749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Budget reallocation indicated by  </a:t>
            </a:r>
            <a:r>
              <a:rPr lang="en">
                <a:highlight>
                  <a:srgbClr val="E69138"/>
                </a:highlight>
              </a:rPr>
              <a:t>increases</a:t>
            </a:r>
            <a:r>
              <a:rPr lang="en"/>
              <a:t> &amp; </a:t>
            </a:r>
            <a:r>
              <a:rPr lang="en">
                <a:highlight>
                  <a:srgbClr val="93C47D"/>
                </a:highlight>
              </a:rPr>
              <a:t>decreases</a:t>
            </a:r>
            <a:r>
              <a:rPr lang="en"/>
              <a:t> in spending on various media channels under Robyn’s optimization (for all brands combined and four selected brands - C, LA, M, N)</a:t>
            </a:r>
            <a:endParaRPr/>
          </a:p>
        </p:txBody>
      </p:sp>
      <p:sp>
        <p:nvSpPr>
          <p:cNvPr id="258" name="Google Shape;258;p26"/>
          <p:cNvSpPr txBox="1"/>
          <p:nvPr>
            <p:ph idx="1" type="body"/>
          </p:nvPr>
        </p:nvSpPr>
        <p:spPr>
          <a:xfrm>
            <a:off x="-58850" y="4201275"/>
            <a:ext cx="5305800" cy="914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Focusing on the optimization result for all brands, Robyn recommends similar budget reallocation as  LightWeightMMM: allocate majority of budget to </a:t>
            </a:r>
            <a:r>
              <a:rPr lang="en" u="sng"/>
              <a:t>sponsored</a:t>
            </a:r>
            <a:r>
              <a:rPr lang="en" u="sng"/>
              <a:t> products, followed by display and sponsored brands</a:t>
            </a:r>
            <a:endParaRPr/>
          </a:p>
        </p:txBody>
      </p:sp>
      <p:pic>
        <p:nvPicPr>
          <p:cNvPr id="259" name="Google Shape;259;p26"/>
          <p:cNvPicPr preferRelativeResize="0"/>
          <p:nvPr/>
        </p:nvPicPr>
        <p:blipFill>
          <a:blip r:embed="rId4">
            <a:alphaModFix/>
          </a:blip>
          <a:stretch>
            <a:fillRect/>
          </a:stretch>
        </p:blipFill>
        <p:spPr>
          <a:xfrm>
            <a:off x="5424300" y="1178700"/>
            <a:ext cx="3058109" cy="1847775"/>
          </a:xfrm>
          <a:prstGeom prst="rect">
            <a:avLst/>
          </a:prstGeom>
          <a:noFill/>
          <a:ln>
            <a:noFill/>
          </a:ln>
        </p:spPr>
      </p:pic>
      <p:pic>
        <p:nvPicPr>
          <p:cNvPr id="260" name="Google Shape;260;p26"/>
          <p:cNvPicPr preferRelativeResize="0"/>
          <p:nvPr/>
        </p:nvPicPr>
        <p:blipFill rotWithShape="1">
          <a:blip r:embed="rId5">
            <a:alphaModFix/>
          </a:blip>
          <a:srcRect b="0" l="0" r="14944" t="0"/>
          <a:stretch/>
        </p:blipFill>
        <p:spPr>
          <a:xfrm>
            <a:off x="83400" y="1622675"/>
            <a:ext cx="5246952" cy="688975"/>
          </a:xfrm>
          <a:prstGeom prst="rect">
            <a:avLst/>
          </a:prstGeom>
          <a:noFill/>
          <a:ln>
            <a:noFill/>
          </a:ln>
        </p:spPr>
      </p:pic>
      <p:pic>
        <p:nvPicPr>
          <p:cNvPr id="261" name="Google Shape;261;p26"/>
          <p:cNvPicPr preferRelativeResize="0"/>
          <p:nvPr/>
        </p:nvPicPr>
        <p:blipFill rotWithShape="1">
          <a:blip r:embed="rId6">
            <a:alphaModFix/>
          </a:blip>
          <a:srcRect b="0" l="0" r="15247" t="0"/>
          <a:stretch/>
        </p:blipFill>
        <p:spPr>
          <a:xfrm>
            <a:off x="76200" y="3492675"/>
            <a:ext cx="5246950" cy="689000"/>
          </a:xfrm>
          <a:prstGeom prst="rect">
            <a:avLst/>
          </a:prstGeom>
          <a:noFill/>
          <a:ln>
            <a:noFill/>
          </a:ln>
        </p:spPr>
      </p:pic>
      <p:sp>
        <p:nvSpPr>
          <p:cNvPr id="262" name="Google Shape;262;p26"/>
          <p:cNvSpPr/>
          <p:nvPr/>
        </p:nvSpPr>
        <p:spPr>
          <a:xfrm>
            <a:off x="5410575" y="540300"/>
            <a:ext cx="1698000" cy="533700"/>
          </a:xfrm>
          <a:prstGeom prst="rect">
            <a:avLst/>
          </a:prstGeom>
          <a:solidFill>
            <a:srgbClr val="036D5D"/>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Lato"/>
                <a:ea typeface="Lato"/>
                <a:cs typeface="Lato"/>
                <a:sym typeface="Lato"/>
              </a:rPr>
              <a:t>Robyn</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R-square (test): 0.79</a:t>
            </a:r>
            <a:endParaRPr>
              <a:latin typeface="Lato"/>
              <a:ea typeface="Lato"/>
              <a:cs typeface="Lato"/>
              <a:sym typeface="Lato"/>
            </a:endParaRPr>
          </a:p>
        </p:txBody>
      </p:sp>
      <p:sp>
        <p:nvSpPr>
          <p:cNvPr id="263" name="Google Shape;263;p26"/>
          <p:cNvSpPr/>
          <p:nvPr/>
        </p:nvSpPr>
        <p:spPr>
          <a:xfrm>
            <a:off x="46775" y="2224650"/>
            <a:ext cx="5305800" cy="87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4" name="Google Shape;264;p26"/>
          <p:cNvSpPr/>
          <p:nvPr/>
        </p:nvSpPr>
        <p:spPr>
          <a:xfrm>
            <a:off x="46775" y="4094675"/>
            <a:ext cx="5305800" cy="87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type="title"/>
          </p:nvPr>
        </p:nvSpPr>
        <p:spPr>
          <a:xfrm>
            <a:off x="1297500" y="393750"/>
            <a:ext cx="7545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Comparison with Robyn</a:t>
            </a:r>
            <a:endParaRPr b="1"/>
          </a:p>
        </p:txBody>
      </p:sp>
      <p:sp>
        <p:nvSpPr>
          <p:cNvPr id="270" name="Google Shape;270;p27"/>
          <p:cNvSpPr txBox="1"/>
          <p:nvPr>
            <p:ph idx="1" type="body"/>
          </p:nvPr>
        </p:nvSpPr>
        <p:spPr>
          <a:xfrm>
            <a:off x="1304650" y="1473650"/>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BRAND C</a:t>
            </a:r>
            <a:endParaRPr b="1" sz="1500"/>
          </a:p>
        </p:txBody>
      </p:sp>
      <p:sp>
        <p:nvSpPr>
          <p:cNvPr id="271" name="Google Shape;271;p27"/>
          <p:cNvSpPr/>
          <p:nvPr/>
        </p:nvSpPr>
        <p:spPr>
          <a:xfrm>
            <a:off x="474425" y="1983850"/>
            <a:ext cx="1797000" cy="203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Google Lightweight</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R-square (test): 0.22</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Revenue change: 1.5 (1M)</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Sponsored P: 1%</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Video: 17%</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OTT: 53%</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Display: 29%</a:t>
            </a:r>
            <a:endParaRPr>
              <a:latin typeface="Lato"/>
              <a:ea typeface="Lato"/>
              <a:cs typeface="Lato"/>
              <a:sym typeface="Lato"/>
            </a:endParaRPr>
          </a:p>
        </p:txBody>
      </p:sp>
      <p:sp>
        <p:nvSpPr>
          <p:cNvPr id="272" name="Google Shape;272;p27"/>
          <p:cNvSpPr/>
          <p:nvPr/>
        </p:nvSpPr>
        <p:spPr>
          <a:xfrm>
            <a:off x="2271425" y="1983850"/>
            <a:ext cx="1966800" cy="20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Robyn</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R-square (test): 0.64</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Revenue change: 3.3 (190k)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P: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Video: 6.6%</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OTT: 35.6%</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Display: 58%</a:t>
            </a:r>
            <a:endParaRPr>
              <a:solidFill>
                <a:schemeClr val="lt1"/>
              </a:solidFill>
              <a:latin typeface="Lato"/>
              <a:ea typeface="Lato"/>
              <a:cs typeface="Lato"/>
              <a:sym typeface="Lato"/>
            </a:endParaRPr>
          </a:p>
        </p:txBody>
      </p:sp>
      <p:sp>
        <p:nvSpPr>
          <p:cNvPr id="273" name="Google Shape;273;p27"/>
          <p:cNvSpPr txBox="1"/>
          <p:nvPr>
            <p:ph idx="1" type="body"/>
          </p:nvPr>
        </p:nvSpPr>
        <p:spPr>
          <a:xfrm>
            <a:off x="5888825" y="1473650"/>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BRAND LA</a:t>
            </a:r>
            <a:endParaRPr b="1" sz="1500"/>
          </a:p>
        </p:txBody>
      </p:sp>
      <p:sp>
        <p:nvSpPr>
          <p:cNvPr id="274" name="Google Shape;274;p27"/>
          <p:cNvSpPr/>
          <p:nvPr/>
        </p:nvSpPr>
        <p:spPr>
          <a:xfrm>
            <a:off x="5058475" y="1983850"/>
            <a:ext cx="1797000" cy="203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Google Lightweight</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R-square (test): 0.37</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Revenue change: 1.8 (1.7M)</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Video: 30%</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OTT: 15%</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Display: 55%</a:t>
            </a:r>
            <a:endParaRPr>
              <a:latin typeface="Lato"/>
              <a:ea typeface="Lato"/>
              <a:cs typeface="Lato"/>
              <a:sym typeface="Lato"/>
            </a:endParaRPr>
          </a:p>
        </p:txBody>
      </p:sp>
      <p:sp>
        <p:nvSpPr>
          <p:cNvPr id="275" name="Google Shape;275;p27"/>
          <p:cNvSpPr/>
          <p:nvPr/>
        </p:nvSpPr>
        <p:spPr>
          <a:xfrm>
            <a:off x="6855600" y="1983850"/>
            <a:ext cx="1797000" cy="20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Robyn</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R-square (test): 0.36</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Revenue change: 1.2(82k)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Video: 26%</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OTT: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Display: 74%</a:t>
            </a:r>
            <a:endParaRPr>
              <a:solidFill>
                <a:schemeClr val="lt1"/>
              </a:solidFill>
              <a:latin typeface="Lato"/>
              <a:ea typeface="Lato"/>
              <a:cs typeface="Lato"/>
              <a:sym typeface="Lato"/>
            </a:endParaRPr>
          </a:p>
        </p:txBody>
      </p:sp>
      <p:sp>
        <p:nvSpPr>
          <p:cNvPr id="276" name="Google Shape;276;p27"/>
          <p:cNvSpPr txBox="1"/>
          <p:nvPr>
            <p:ph idx="1" type="body"/>
          </p:nvPr>
        </p:nvSpPr>
        <p:spPr>
          <a:xfrm>
            <a:off x="616925" y="4189050"/>
            <a:ext cx="19668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1000"/>
              <a:t>No sponsored products spending on optimization period</a:t>
            </a:r>
            <a:endParaRPr i="1" sz="1000"/>
          </a:p>
        </p:txBody>
      </p:sp>
      <p:sp>
        <p:nvSpPr>
          <p:cNvPr id="277" name="Google Shape;277;p27"/>
          <p:cNvSpPr txBox="1"/>
          <p:nvPr>
            <p:ph idx="1" type="body"/>
          </p:nvPr>
        </p:nvSpPr>
        <p:spPr>
          <a:xfrm>
            <a:off x="7309425" y="885550"/>
            <a:ext cx="19668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000"/>
              <a:t>Bounded: 100%</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p:nvPr/>
        </p:nvSpPr>
        <p:spPr>
          <a:xfrm>
            <a:off x="365100" y="1411100"/>
            <a:ext cx="4206900" cy="3280800"/>
          </a:xfrm>
          <a:prstGeom prst="rect">
            <a:avLst/>
          </a:prstGeom>
          <a:noFill/>
          <a:ln cap="flat" cmpd="sng" w="28575">
            <a:solidFill>
              <a:srgbClr val="036D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3" name="Google Shape;283;p28"/>
          <p:cNvSpPr/>
          <p:nvPr/>
        </p:nvSpPr>
        <p:spPr>
          <a:xfrm>
            <a:off x="4740450" y="1411100"/>
            <a:ext cx="4206900" cy="32808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4" name="Google Shape;284;p28"/>
          <p:cNvSpPr txBox="1"/>
          <p:nvPr>
            <p:ph type="title"/>
          </p:nvPr>
        </p:nvSpPr>
        <p:spPr>
          <a:xfrm>
            <a:off x="1297500" y="393750"/>
            <a:ext cx="7545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Comparison with Robyn</a:t>
            </a:r>
            <a:endParaRPr b="1"/>
          </a:p>
        </p:txBody>
      </p:sp>
      <p:sp>
        <p:nvSpPr>
          <p:cNvPr id="285" name="Google Shape;285;p28"/>
          <p:cNvSpPr txBox="1"/>
          <p:nvPr>
            <p:ph idx="1" type="body"/>
          </p:nvPr>
        </p:nvSpPr>
        <p:spPr>
          <a:xfrm>
            <a:off x="1304650" y="1473650"/>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BRAND N</a:t>
            </a:r>
            <a:endParaRPr b="1" sz="1500"/>
          </a:p>
        </p:txBody>
      </p:sp>
      <p:sp>
        <p:nvSpPr>
          <p:cNvPr id="286" name="Google Shape;286;p28"/>
          <p:cNvSpPr/>
          <p:nvPr/>
        </p:nvSpPr>
        <p:spPr>
          <a:xfrm>
            <a:off x="474425" y="2036500"/>
            <a:ext cx="1797000" cy="241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Google Lightweight</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R-square (test): 0.5</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Revenue change: 1.07 (3M)</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Sponsored P: 95%</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Sponsored B: 5%</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Video: 0%</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OTT: 0%</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Sponsored D: 0%</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Display: 0%</a:t>
            </a:r>
            <a:endParaRPr sz="1300">
              <a:solidFill>
                <a:schemeClr val="dk1"/>
              </a:solidFill>
              <a:latin typeface="Lato"/>
              <a:ea typeface="Lato"/>
              <a:cs typeface="Lato"/>
              <a:sym typeface="Lato"/>
            </a:endParaRPr>
          </a:p>
        </p:txBody>
      </p:sp>
      <p:sp>
        <p:nvSpPr>
          <p:cNvPr id="287" name="Google Shape;287;p28"/>
          <p:cNvSpPr/>
          <p:nvPr/>
        </p:nvSpPr>
        <p:spPr>
          <a:xfrm>
            <a:off x="2271425" y="2036350"/>
            <a:ext cx="1966800" cy="241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Robyn</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R-square (test): 0.34</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Revenue change: 2.9 (800k)</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P: 87%</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B: 13%</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Video: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OTT: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D: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Display: 0%</a:t>
            </a:r>
            <a:endParaRPr>
              <a:solidFill>
                <a:schemeClr val="lt1"/>
              </a:solidFill>
              <a:latin typeface="Lato"/>
              <a:ea typeface="Lato"/>
              <a:cs typeface="Lato"/>
              <a:sym typeface="Lato"/>
            </a:endParaRPr>
          </a:p>
        </p:txBody>
      </p:sp>
      <p:sp>
        <p:nvSpPr>
          <p:cNvPr id="288" name="Google Shape;288;p28"/>
          <p:cNvSpPr txBox="1"/>
          <p:nvPr>
            <p:ph idx="1" type="body"/>
          </p:nvPr>
        </p:nvSpPr>
        <p:spPr>
          <a:xfrm>
            <a:off x="5888825" y="1473650"/>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BRAND M</a:t>
            </a:r>
            <a:endParaRPr b="1" sz="1500"/>
          </a:p>
        </p:txBody>
      </p:sp>
      <p:sp>
        <p:nvSpPr>
          <p:cNvPr id="289" name="Google Shape;289;p28"/>
          <p:cNvSpPr/>
          <p:nvPr/>
        </p:nvSpPr>
        <p:spPr>
          <a:xfrm>
            <a:off x="5058475" y="1983850"/>
            <a:ext cx="1797000" cy="203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Google Lightweight</a:t>
            </a:r>
            <a:endParaRPr b="1">
              <a:latin typeface="Lato"/>
              <a:ea typeface="Lato"/>
              <a:cs typeface="Lato"/>
              <a:sym typeface="Lato"/>
            </a:endParaRPr>
          </a:p>
          <a:p>
            <a:pPr indent="0" lvl="0" marL="0" rtl="0" algn="ctr">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R-square (test): 0.17</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Revenue change: 1.2 (1.7M)</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0" lvl="0" marL="0" rtl="0" algn="l">
              <a:spcBef>
                <a:spcPts val="0"/>
              </a:spcBef>
              <a:spcAft>
                <a:spcPts val="0"/>
              </a:spcAft>
              <a:buNone/>
            </a:pPr>
            <a:r>
              <a:rPr lang="en" sz="1300">
                <a:solidFill>
                  <a:schemeClr val="dk1"/>
                </a:solidFill>
                <a:latin typeface="Lato"/>
                <a:ea typeface="Lato"/>
                <a:cs typeface="Lato"/>
                <a:sym typeface="Lato"/>
              </a:rPr>
              <a:t>Sponsored P: 18%</a:t>
            </a:r>
            <a:endParaRPr sz="1300">
              <a:solidFill>
                <a:schemeClr val="dk1"/>
              </a:solidFill>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Sponsored B:</a:t>
            </a:r>
            <a:r>
              <a:rPr lang="en" sz="1300">
                <a:latin typeface="Lato"/>
                <a:ea typeface="Lato"/>
                <a:cs typeface="Lato"/>
                <a:sym typeface="Lato"/>
              </a:rPr>
              <a:t> 1%</a:t>
            </a:r>
            <a:endParaRPr sz="1300">
              <a:latin typeface="Lato"/>
              <a:ea typeface="Lato"/>
              <a:cs typeface="Lato"/>
              <a:sym typeface="Lato"/>
            </a:endParaRPr>
          </a:p>
          <a:p>
            <a:pPr indent="0" lvl="0" marL="0" rtl="0" algn="l">
              <a:spcBef>
                <a:spcPts val="0"/>
              </a:spcBef>
              <a:spcAft>
                <a:spcPts val="0"/>
              </a:spcAft>
              <a:buNone/>
            </a:pPr>
            <a:r>
              <a:rPr lang="en" sz="1300">
                <a:latin typeface="Lato"/>
                <a:ea typeface="Lato"/>
                <a:cs typeface="Lato"/>
                <a:sym typeface="Lato"/>
              </a:rPr>
              <a:t>Display: 80%</a:t>
            </a:r>
            <a:endParaRPr>
              <a:latin typeface="Lato"/>
              <a:ea typeface="Lato"/>
              <a:cs typeface="Lato"/>
              <a:sym typeface="Lato"/>
            </a:endParaRPr>
          </a:p>
        </p:txBody>
      </p:sp>
      <p:sp>
        <p:nvSpPr>
          <p:cNvPr id="290" name="Google Shape;290;p28"/>
          <p:cNvSpPr/>
          <p:nvPr/>
        </p:nvSpPr>
        <p:spPr>
          <a:xfrm>
            <a:off x="6855600" y="1983850"/>
            <a:ext cx="1797000" cy="203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Robyn</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R-square (test): 0.85</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Revenue change: 1.2 (1.1M)</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P: 77%</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Sponsored  B: 0%</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Display: 23%</a:t>
            </a:r>
            <a:endParaRPr>
              <a:solidFill>
                <a:schemeClr val="lt1"/>
              </a:solidFill>
              <a:latin typeface="Lato"/>
              <a:ea typeface="Lato"/>
              <a:cs typeface="Lato"/>
              <a:sym typeface="Lato"/>
            </a:endParaRPr>
          </a:p>
        </p:txBody>
      </p:sp>
      <p:sp>
        <p:nvSpPr>
          <p:cNvPr id="291" name="Google Shape;291;p28"/>
          <p:cNvSpPr txBox="1"/>
          <p:nvPr>
            <p:ph idx="1" type="body"/>
          </p:nvPr>
        </p:nvSpPr>
        <p:spPr>
          <a:xfrm>
            <a:off x="7309425" y="885550"/>
            <a:ext cx="1966800" cy="34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000"/>
              <a:t>Bounded: 100%</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1297500" y="393750"/>
            <a:ext cx="7545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Comparison with Robyn</a:t>
            </a:r>
            <a:endParaRPr b="1"/>
          </a:p>
        </p:txBody>
      </p:sp>
      <p:pic>
        <p:nvPicPr>
          <p:cNvPr id="297" name="Google Shape;297;p29"/>
          <p:cNvPicPr preferRelativeResize="0"/>
          <p:nvPr/>
        </p:nvPicPr>
        <p:blipFill>
          <a:blip r:embed="rId3">
            <a:alphaModFix/>
          </a:blip>
          <a:stretch>
            <a:fillRect/>
          </a:stretch>
        </p:blipFill>
        <p:spPr>
          <a:xfrm>
            <a:off x="5539900" y="1491450"/>
            <a:ext cx="2097625" cy="1551906"/>
          </a:xfrm>
          <a:prstGeom prst="rect">
            <a:avLst/>
          </a:prstGeom>
          <a:noFill/>
          <a:ln>
            <a:noFill/>
          </a:ln>
        </p:spPr>
      </p:pic>
      <p:sp>
        <p:nvSpPr>
          <p:cNvPr id="298" name="Google Shape;298;p29"/>
          <p:cNvSpPr txBox="1"/>
          <p:nvPr>
            <p:ph idx="1" type="body"/>
          </p:nvPr>
        </p:nvSpPr>
        <p:spPr>
          <a:xfrm>
            <a:off x="2833525" y="4677625"/>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solidFill>
                  <a:srgbClr val="036D5D"/>
                </a:solidFill>
              </a:rPr>
              <a:t>BRAND N</a:t>
            </a:r>
            <a:endParaRPr b="1" sz="1500">
              <a:solidFill>
                <a:srgbClr val="036D5D"/>
              </a:solidFill>
            </a:endParaRPr>
          </a:p>
        </p:txBody>
      </p:sp>
      <p:sp>
        <p:nvSpPr>
          <p:cNvPr id="299" name="Google Shape;299;p29"/>
          <p:cNvSpPr txBox="1"/>
          <p:nvPr>
            <p:ph idx="1" type="body"/>
          </p:nvPr>
        </p:nvSpPr>
        <p:spPr>
          <a:xfrm>
            <a:off x="5768425" y="4677625"/>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solidFill>
                  <a:schemeClr val="accent6"/>
                </a:solidFill>
              </a:rPr>
              <a:t>BRAND M</a:t>
            </a:r>
            <a:endParaRPr b="1" sz="1500">
              <a:solidFill>
                <a:schemeClr val="accent6"/>
              </a:solidFill>
            </a:endParaRPr>
          </a:p>
        </p:txBody>
      </p:sp>
      <p:pic>
        <p:nvPicPr>
          <p:cNvPr id="300" name="Google Shape;300;p29"/>
          <p:cNvPicPr preferRelativeResize="0"/>
          <p:nvPr/>
        </p:nvPicPr>
        <p:blipFill>
          <a:blip r:embed="rId4">
            <a:alphaModFix/>
          </a:blip>
          <a:stretch>
            <a:fillRect/>
          </a:stretch>
        </p:blipFill>
        <p:spPr>
          <a:xfrm>
            <a:off x="2768135" y="1491452"/>
            <a:ext cx="2097625" cy="1551925"/>
          </a:xfrm>
          <a:prstGeom prst="rect">
            <a:avLst/>
          </a:prstGeom>
          <a:noFill/>
          <a:ln>
            <a:noFill/>
          </a:ln>
        </p:spPr>
      </p:pic>
      <p:sp>
        <p:nvSpPr>
          <p:cNvPr id="301" name="Google Shape;301;p29"/>
          <p:cNvSpPr txBox="1"/>
          <p:nvPr>
            <p:ph idx="1" type="body"/>
          </p:nvPr>
        </p:nvSpPr>
        <p:spPr>
          <a:xfrm>
            <a:off x="-2125" y="1567650"/>
            <a:ext cx="2674200" cy="3508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General trend for M &amp; N: </a:t>
            </a:r>
            <a:r>
              <a:rPr lang="en" sz="1200"/>
              <a:t>sales follow closely sponsored products for the whole year</a:t>
            </a:r>
            <a:endParaRPr sz="1200"/>
          </a:p>
          <a:p>
            <a:pPr indent="-304800" lvl="0" marL="457200" rtl="0" algn="l">
              <a:spcBef>
                <a:spcPts val="0"/>
              </a:spcBef>
              <a:spcAft>
                <a:spcPts val="0"/>
              </a:spcAft>
              <a:buSzPts val="1200"/>
              <a:buChar char="❖"/>
            </a:pPr>
            <a:r>
              <a:rPr b="1" lang="en" sz="1200"/>
              <a:t>Last 90 days: </a:t>
            </a:r>
            <a:r>
              <a:rPr lang="en" sz="1200"/>
              <a:t>for brand M, Display mirrors sales more strongly</a:t>
            </a:r>
            <a:endParaRPr sz="1200"/>
          </a:p>
          <a:p>
            <a:pPr indent="-311150" lvl="0" marL="457200" rtl="0" algn="l">
              <a:spcBef>
                <a:spcPts val="0"/>
              </a:spcBef>
              <a:spcAft>
                <a:spcPts val="0"/>
              </a:spcAft>
              <a:buSzPts val="1300"/>
              <a:buChar char="❖"/>
            </a:pPr>
            <a:r>
              <a:rPr lang="en" sz="1200"/>
              <a:t>Google Lightweight seems to be more susceptible to being biased by recent trends in the optimization stage </a:t>
            </a:r>
            <a:r>
              <a:rPr i="1" lang="en" sz="1100"/>
              <a:t>(weight this argument with managerial understanding)</a:t>
            </a:r>
            <a:endParaRPr i="1" sz="1100"/>
          </a:p>
        </p:txBody>
      </p:sp>
      <p:pic>
        <p:nvPicPr>
          <p:cNvPr id="302" name="Google Shape;302;p29"/>
          <p:cNvPicPr preferRelativeResize="0"/>
          <p:nvPr/>
        </p:nvPicPr>
        <p:blipFill>
          <a:blip r:embed="rId5">
            <a:alphaModFix/>
          </a:blip>
          <a:stretch>
            <a:fillRect/>
          </a:stretch>
        </p:blipFill>
        <p:spPr>
          <a:xfrm>
            <a:off x="2768125" y="3125673"/>
            <a:ext cx="2097625" cy="1551957"/>
          </a:xfrm>
          <a:prstGeom prst="rect">
            <a:avLst/>
          </a:prstGeom>
          <a:noFill/>
          <a:ln>
            <a:noFill/>
          </a:ln>
        </p:spPr>
      </p:pic>
      <p:pic>
        <p:nvPicPr>
          <p:cNvPr id="303" name="Google Shape;303;p29"/>
          <p:cNvPicPr preferRelativeResize="0"/>
          <p:nvPr/>
        </p:nvPicPr>
        <p:blipFill>
          <a:blip r:embed="rId6">
            <a:alphaModFix/>
          </a:blip>
          <a:stretch>
            <a:fillRect/>
          </a:stretch>
        </p:blipFill>
        <p:spPr>
          <a:xfrm>
            <a:off x="5539897" y="3125703"/>
            <a:ext cx="2097625" cy="1551887"/>
          </a:xfrm>
          <a:prstGeom prst="rect">
            <a:avLst/>
          </a:prstGeom>
          <a:noFill/>
          <a:ln>
            <a:noFill/>
          </a:ln>
        </p:spPr>
      </p:pic>
      <p:sp>
        <p:nvSpPr>
          <p:cNvPr id="304" name="Google Shape;304;p29"/>
          <p:cNvSpPr txBox="1"/>
          <p:nvPr>
            <p:ph idx="1" type="body"/>
          </p:nvPr>
        </p:nvSpPr>
        <p:spPr>
          <a:xfrm>
            <a:off x="7286825" y="2044575"/>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360 days</a:t>
            </a:r>
            <a:endParaRPr b="1" sz="1500"/>
          </a:p>
        </p:txBody>
      </p:sp>
      <p:sp>
        <p:nvSpPr>
          <p:cNvPr id="305" name="Google Shape;305;p29"/>
          <p:cNvSpPr txBox="1"/>
          <p:nvPr>
            <p:ph idx="1" type="body"/>
          </p:nvPr>
        </p:nvSpPr>
        <p:spPr>
          <a:xfrm>
            <a:off x="7286825" y="3688288"/>
            <a:ext cx="1966800" cy="344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500"/>
              <a:t>90</a:t>
            </a:r>
            <a:r>
              <a:rPr b="1" lang="en" sz="1500"/>
              <a:t> days</a:t>
            </a:r>
            <a:endParaRPr b="1"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 </a:t>
            </a:r>
            <a:r>
              <a:rPr b="1" lang="en">
                <a:solidFill>
                  <a:schemeClr val="accent6"/>
                </a:solidFill>
              </a:rPr>
              <a:t>General advertising strategy</a:t>
            </a:r>
            <a:endParaRPr b="1">
              <a:solidFill>
                <a:schemeClr val="accent6"/>
              </a:solidFill>
            </a:endParaRPr>
          </a:p>
        </p:txBody>
      </p:sp>
      <p:sp>
        <p:nvSpPr>
          <p:cNvPr id="311" name="Google Shape;311;p30"/>
          <p:cNvSpPr txBox="1"/>
          <p:nvPr>
            <p:ph idx="1" type="body"/>
          </p:nvPr>
        </p:nvSpPr>
        <p:spPr>
          <a:xfrm>
            <a:off x="1094213" y="3375825"/>
            <a:ext cx="30114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400"/>
              <a:t>Prioritize spending in platform specific channels</a:t>
            </a:r>
            <a:endParaRPr b="1" sz="1400"/>
          </a:p>
        </p:txBody>
      </p:sp>
      <p:sp>
        <p:nvSpPr>
          <p:cNvPr id="312" name="Google Shape;312;p30"/>
          <p:cNvSpPr txBox="1"/>
          <p:nvPr>
            <p:ph idx="1" type="body"/>
          </p:nvPr>
        </p:nvSpPr>
        <p:spPr>
          <a:xfrm>
            <a:off x="5528288" y="3375825"/>
            <a:ext cx="30114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400"/>
              <a:t>Use Display for specific purpose (i.e. new impactful creative)</a:t>
            </a:r>
            <a:endParaRPr b="1" sz="1400"/>
          </a:p>
        </p:txBody>
      </p:sp>
      <p:pic>
        <p:nvPicPr>
          <p:cNvPr id="313" name="Google Shape;313;p30"/>
          <p:cNvPicPr preferRelativeResize="0"/>
          <p:nvPr/>
        </p:nvPicPr>
        <p:blipFill>
          <a:blip r:embed="rId3">
            <a:alphaModFix/>
          </a:blip>
          <a:stretch>
            <a:fillRect/>
          </a:stretch>
        </p:blipFill>
        <p:spPr>
          <a:xfrm>
            <a:off x="1311500" y="2183925"/>
            <a:ext cx="2550100" cy="767575"/>
          </a:xfrm>
          <a:prstGeom prst="rect">
            <a:avLst/>
          </a:prstGeom>
          <a:noFill/>
          <a:ln>
            <a:noFill/>
          </a:ln>
        </p:spPr>
      </p:pic>
      <p:pic>
        <p:nvPicPr>
          <p:cNvPr id="314" name="Google Shape;314;p30"/>
          <p:cNvPicPr preferRelativeResize="0"/>
          <p:nvPr/>
        </p:nvPicPr>
        <p:blipFill>
          <a:blip r:embed="rId4">
            <a:alphaModFix/>
          </a:blip>
          <a:stretch>
            <a:fillRect/>
          </a:stretch>
        </p:blipFill>
        <p:spPr>
          <a:xfrm>
            <a:off x="6321675" y="1621347"/>
            <a:ext cx="2218025" cy="1640975"/>
          </a:xfrm>
          <a:prstGeom prst="rect">
            <a:avLst/>
          </a:prstGeom>
          <a:noFill/>
          <a:ln>
            <a:noFill/>
          </a:ln>
        </p:spPr>
      </p:pic>
      <p:sp>
        <p:nvSpPr>
          <p:cNvPr id="315" name="Google Shape;315;p30"/>
          <p:cNvSpPr/>
          <p:nvPr/>
        </p:nvSpPr>
        <p:spPr>
          <a:xfrm>
            <a:off x="5302275" y="2076125"/>
            <a:ext cx="731400" cy="731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6" name="Google Shape;316;p30"/>
          <p:cNvSpPr txBox="1"/>
          <p:nvPr>
            <p:ph idx="1" type="body"/>
          </p:nvPr>
        </p:nvSpPr>
        <p:spPr>
          <a:xfrm>
            <a:off x="5141767" y="2200925"/>
            <a:ext cx="1052400" cy="481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300"/>
              <a:t>38%</a:t>
            </a:r>
            <a:endParaRPr b="1" sz="2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1297500" y="370250"/>
            <a:ext cx="73287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 </a:t>
            </a:r>
            <a:r>
              <a:rPr b="1" lang="en">
                <a:solidFill>
                  <a:schemeClr val="accent5"/>
                </a:solidFill>
              </a:rPr>
              <a:t>How to best use MMMs</a:t>
            </a:r>
            <a:endParaRPr b="1">
              <a:solidFill>
                <a:schemeClr val="accent5"/>
              </a:solidFill>
            </a:endParaRPr>
          </a:p>
        </p:txBody>
      </p:sp>
      <p:sp>
        <p:nvSpPr>
          <p:cNvPr id="322" name="Google Shape;322;p31"/>
          <p:cNvSpPr txBox="1"/>
          <p:nvPr>
            <p:ph idx="1" type="body"/>
          </p:nvPr>
        </p:nvSpPr>
        <p:spPr>
          <a:xfrm>
            <a:off x="5133175" y="3079800"/>
            <a:ext cx="2592600" cy="699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a:t>Choose optimization period </a:t>
            </a:r>
            <a:r>
              <a:rPr b="1" lang="en"/>
              <a:t>containing</a:t>
            </a:r>
            <a:r>
              <a:rPr b="1" lang="en"/>
              <a:t> max # of channels</a:t>
            </a:r>
            <a:endParaRPr b="1"/>
          </a:p>
        </p:txBody>
      </p:sp>
      <p:sp>
        <p:nvSpPr>
          <p:cNvPr id="323" name="Google Shape;323;p31"/>
          <p:cNvSpPr txBox="1"/>
          <p:nvPr/>
        </p:nvSpPr>
        <p:spPr>
          <a:xfrm>
            <a:off x="422100" y="1848225"/>
            <a:ext cx="35097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lt1"/>
                </a:solidFill>
                <a:latin typeface="Lato"/>
                <a:ea typeface="Lato"/>
                <a:cs typeface="Lato"/>
                <a:sym typeface="Lato"/>
              </a:rPr>
              <a:t>Beware o</a:t>
            </a:r>
            <a:r>
              <a:rPr b="1" lang="en" sz="1300">
                <a:solidFill>
                  <a:schemeClr val="lt1"/>
                </a:solidFill>
                <a:latin typeface="Lato"/>
                <a:ea typeface="Lato"/>
                <a:cs typeface="Lato"/>
                <a:sym typeface="Lato"/>
              </a:rPr>
              <a:t>f </a:t>
            </a:r>
            <a:r>
              <a:rPr b="1" lang="en" sz="1300">
                <a:solidFill>
                  <a:schemeClr val="lt1"/>
                </a:solidFill>
                <a:latin typeface="Lato"/>
                <a:ea typeface="Lato"/>
                <a:cs typeface="Lato"/>
                <a:sym typeface="Lato"/>
              </a:rPr>
              <a:t>different types of marketing channels (results may behave  differently)</a:t>
            </a:r>
            <a:endParaRPr b="1"/>
          </a:p>
        </p:txBody>
      </p:sp>
      <p:sp>
        <p:nvSpPr>
          <p:cNvPr id="324" name="Google Shape;324;p31"/>
          <p:cNvSpPr txBox="1"/>
          <p:nvPr/>
        </p:nvSpPr>
        <p:spPr>
          <a:xfrm>
            <a:off x="4929475" y="4256925"/>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lt1"/>
                </a:solidFill>
                <a:latin typeface="Lato"/>
                <a:ea typeface="Lato"/>
                <a:cs typeface="Lato"/>
                <a:sym typeface="Lato"/>
              </a:rPr>
              <a:t>Understand your data (what type of </a:t>
            </a:r>
            <a:r>
              <a:rPr b="1" lang="en" sz="1300">
                <a:solidFill>
                  <a:schemeClr val="lt1"/>
                </a:solidFill>
                <a:latin typeface="Lato"/>
                <a:ea typeface="Lato"/>
                <a:cs typeface="Lato"/>
                <a:sym typeface="Lato"/>
              </a:rPr>
              <a:t>transformation is appropriate)</a:t>
            </a:r>
            <a:endParaRPr b="1"/>
          </a:p>
        </p:txBody>
      </p:sp>
      <p:sp>
        <p:nvSpPr>
          <p:cNvPr id="325" name="Google Shape;325;p31"/>
          <p:cNvSpPr txBox="1"/>
          <p:nvPr/>
        </p:nvSpPr>
        <p:spPr>
          <a:xfrm>
            <a:off x="585675" y="3079800"/>
            <a:ext cx="2775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lt1"/>
                </a:solidFill>
                <a:latin typeface="Lato"/>
                <a:ea typeface="Lato"/>
                <a:cs typeface="Lato"/>
                <a:sym typeface="Lato"/>
              </a:rPr>
              <a:t>Custom parameters is minor</a:t>
            </a:r>
            <a:endParaRPr b="1"/>
          </a:p>
        </p:txBody>
      </p:sp>
      <p:sp>
        <p:nvSpPr>
          <p:cNvPr id="326" name="Google Shape;326;p31"/>
          <p:cNvSpPr txBox="1"/>
          <p:nvPr/>
        </p:nvSpPr>
        <p:spPr>
          <a:xfrm>
            <a:off x="4929475" y="1848225"/>
            <a:ext cx="30000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lt1"/>
                </a:solidFill>
                <a:latin typeface="Lato"/>
                <a:ea typeface="Lato"/>
                <a:cs typeface="Lato"/>
                <a:sym typeface="Lato"/>
              </a:rPr>
              <a:t>Collinearity does not appear to impact </a:t>
            </a:r>
            <a:r>
              <a:rPr b="1" lang="en" sz="1300">
                <a:solidFill>
                  <a:schemeClr val="lt1"/>
                </a:solidFill>
                <a:latin typeface="Lato"/>
                <a:ea typeface="Lato"/>
                <a:cs typeface="Lato"/>
                <a:sym typeface="Lato"/>
              </a:rPr>
              <a:t>the</a:t>
            </a:r>
            <a:r>
              <a:rPr b="1" lang="en" sz="1300">
                <a:solidFill>
                  <a:schemeClr val="lt1"/>
                </a:solidFill>
                <a:latin typeface="Lato"/>
                <a:ea typeface="Lato"/>
                <a:cs typeface="Lato"/>
                <a:sym typeface="Lato"/>
              </a:rPr>
              <a:t> model </a:t>
            </a:r>
            <a:r>
              <a:rPr b="1" lang="en" sz="1300">
                <a:solidFill>
                  <a:schemeClr val="lt1"/>
                </a:solidFill>
                <a:latin typeface="Lato"/>
                <a:ea typeface="Lato"/>
                <a:cs typeface="Lato"/>
                <a:sym typeface="Lato"/>
              </a:rPr>
              <a:t>significantly</a:t>
            </a:r>
            <a:endParaRPr b="1"/>
          </a:p>
        </p:txBody>
      </p:sp>
      <p:sp>
        <p:nvSpPr>
          <p:cNvPr id="327" name="Google Shape;327;p31"/>
          <p:cNvSpPr txBox="1"/>
          <p:nvPr/>
        </p:nvSpPr>
        <p:spPr>
          <a:xfrm>
            <a:off x="768075" y="4256925"/>
            <a:ext cx="25926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300">
                <a:solidFill>
                  <a:schemeClr val="lt1"/>
                </a:solidFill>
                <a:latin typeface="Lato"/>
                <a:ea typeface="Lato"/>
                <a:cs typeface="Lato"/>
                <a:sym typeface="Lato"/>
              </a:rPr>
              <a:t>Use your managerial understanding</a:t>
            </a:r>
            <a:endParaRPr b="1"/>
          </a:p>
        </p:txBody>
      </p:sp>
      <p:grpSp>
        <p:nvGrpSpPr>
          <p:cNvPr id="328" name="Google Shape;328;p31"/>
          <p:cNvGrpSpPr/>
          <p:nvPr/>
        </p:nvGrpSpPr>
        <p:grpSpPr>
          <a:xfrm>
            <a:off x="5926515" y="1149220"/>
            <a:ext cx="1005913" cy="698997"/>
            <a:chOff x="5837075" y="1213350"/>
            <a:chExt cx="837075" cy="634875"/>
          </a:xfrm>
        </p:grpSpPr>
        <p:sp>
          <p:nvSpPr>
            <p:cNvPr id="329" name="Google Shape;329;p31"/>
            <p:cNvSpPr/>
            <p:nvPr/>
          </p:nvSpPr>
          <p:spPr>
            <a:xfrm>
              <a:off x="5837075" y="1574025"/>
              <a:ext cx="274200" cy="2742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0" name="Google Shape;330;p31"/>
            <p:cNvSpPr/>
            <p:nvPr/>
          </p:nvSpPr>
          <p:spPr>
            <a:xfrm>
              <a:off x="6399950" y="1213350"/>
              <a:ext cx="274200" cy="2742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31" name="Google Shape;331;p31"/>
            <p:cNvCxnSpPr>
              <a:stCxn id="329" idx="3"/>
              <a:endCxn id="330" idx="7"/>
            </p:cNvCxnSpPr>
            <p:nvPr/>
          </p:nvCxnSpPr>
          <p:spPr>
            <a:xfrm flipH="1" rot="10800000">
              <a:off x="5877231" y="1253369"/>
              <a:ext cx="756900" cy="554700"/>
            </a:xfrm>
            <a:prstGeom prst="straightConnector1">
              <a:avLst/>
            </a:prstGeom>
            <a:noFill/>
            <a:ln cap="flat" cmpd="sng" w="38100">
              <a:solidFill>
                <a:srgbClr val="036D5D"/>
              </a:solidFill>
              <a:prstDash val="solid"/>
              <a:round/>
              <a:headEnd len="med" w="med" type="none"/>
              <a:tailEnd len="med" w="med" type="none"/>
            </a:ln>
          </p:spPr>
        </p:cxnSp>
      </p:grpSp>
      <p:sp>
        <p:nvSpPr>
          <p:cNvPr id="332" name="Google Shape;332;p31"/>
          <p:cNvSpPr/>
          <p:nvPr/>
        </p:nvSpPr>
        <p:spPr>
          <a:xfrm>
            <a:off x="5515075" y="2642325"/>
            <a:ext cx="331800" cy="32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3" name="Google Shape;333;p31"/>
          <p:cNvSpPr/>
          <p:nvPr/>
        </p:nvSpPr>
        <p:spPr>
          <a:xfrm>
            <a:off x="5889327" y="2642325"/>
            <a:ext cx="331800" cy="32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4" name="Google Shape;334;p31"/>
          <p:cNvSpPr/>
          <p:nvPr/>
        </p:nvSpPr>
        <p:spPr>
          <a:xfrm>
            <a:off x="6263578" y="2642325"/>
            <a:ext cx="331800" cy="32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5" name="Google Shape;335;p31"/>
          <p:cNvSpPr/>
          <p:nvPr/>
        </p:nvSpPr>
        <p:spPr>
          <a:xfrm>
            <a:off x="6637830" y="2642325"/>
            <a:ext cx="331800" cy="32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6" name="Google Shape;336;p31"/>
          <p:cNvSpPr/>
          <p:nvPr/>
        </p:nvSpPr>
        <p:spPr>
          <a:xfrm>
            <a:off x="7012081" y="2642325"/>
            <a:ext cx="331800" cy="32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7" name="Google Shape;337;p31"/>
          <p:cNvSpPr/>
          <p:nvPr/>
        </p:nvSpPr>
        <p:spPr>
          <a:xfrm>
            <a:off x="5415050" y="3830375"/>
            <a:ext cx="365700" cy="365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p31"/>
          <p:cNvSpPr/>
          <p:nvPr/>
        </p:nvSpPr>
        <p:spPr>
          <a:xfrm>
            <a:off x="5964775" y="3841725"/>
            <a:ext cx="457200" cy="312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 name="Google Shape;339;p31"/>
          <p:cNvSpPr/>
          <p:nvPr/>
        </p:nvSpPr>
        <p:spPr>
          <a:xfrm>
            <a:off x="6606000" y="3831900"/>
            <a:ext cx="731400" cy="317100"/>
          </a:xfrm>
          <a:prstGeom prst="rect">
            <a:avLst/>
          </a:prstGeom>
          <a:solidFill>
            <a:srgbClr val="0145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0" name="Google Shape;340;p31"/>
          <p:cNvSpPr/>
          <p:nvPr/>
        </p:nvSpPr>
        <p:spPr>
          <a:xfrm rot="2700000">
            <a:off x="1744497" y="3632144"/>
            <a:ext cx="457357" cy="457357"/>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1" name="Google Shape;341;p31"/>
          <p:cNvSpPr/>
          <p:nvPr/>
        </p:nvSpPr>
        <p:spPr>
          <a:xfrm>
            <a:off x="1744575" y="2578275"/>
            <a:ext cx="457200" cy="457200"/>
          </a:xfrm>
          <a:prstGeom prst="ellipse">
            <a:avLst/>
          </a:prstGeom>
          <a:solidFill>
            <a:srgbClr val="EECE1A">
              <a:alpha val="654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2" name="Google Shape;342;p31"/>
          <p:cNvSpPr/>
          <p:nvPr/>
        </p:nvSpPr>
        <p:spPr>
          <a:xfrm>
            <a:off x="1836075" y="2669775"/>
            <a:ext cx="274200" cy="27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343" name="Google Shape;343;p31"/>
          <p:cNvGrpSpPr/>
          <p:nvPr/>
        </p:nvGrpSpPr>
        <p:grpSpPr>
          <a:xfrm>
            <a:off x="2312622" y="1006045"/>
            <a:ext cx="320100" cy="936675"/>
            <a:chOff x="2569647" y="1006045"/>
            <a:chExt cx="320100" cy="936675"/>
          </a:xfrm>
        </p:grpSpPr>
        <p:sp>
          <p:nvSpPr>
            <p:cNvPr id="344" name="Google Shape;344;p31"/>
            <p:cNvSpPr/>
            <p:nvPr/>
          </p:nvSpPr>
          <p:spPr>
            <a:xfrm>
              <a:off x="2569647" y="1622620"/>
              <a:ext cx="320100" cy="3201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5" name="Google Shape;345;p31"/>
            <p:cNvSpPr/>
            <p:nvPr/>
          </p:nvSpPr>
          <p:spPr>
            <a:xfrm>
              <a:off x="2569647" y="1006045"/>
              <a:ext cx="320100" cy="3201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346" name="Google Shape;346;p31"/>
            <p:cNvCxnSpPr/>
            <p:nvPr/>
          </p:nvCxnSpPr>
          <p:spPr>
            <a:xfrm flipH="1" rot="-5400000">
              <a:off x="2382100" y="1470950"/>
              <a:ext cx="688500" cy="10500"/>
            </a:xfrm>
            <a:prstGeom prst="curvedConnector3">
              <a:avLst>
                <a:gd fmla="val 50000" name="adj1"/>
              </a:avLst>
            </a:prstGeom>
            <a:noFill/>
            <a:ln cap="flat" cmpd="sng" w="28575">
              <a:solidFill>
                <a:srgbClr val="036D5D"/>
              </a:solidFill>
              <a:prstDash val="solid"/>
              <a:round/>
              <a:headEnd len="med" w="med" type="none"/>
              <a:tailEnd len="med" w="med" type="none"/>
            </a:ln>
          </p:spPr>
        </p:cxnSp>
      </p:grpSp>
      <p:grpSp>
        <p:nvGrpSpPr>
          <p:cNvPr id="347" name="Google Shape;347;p31"/>
          <p:cNvGrpSpPr/>
          <p:nvPr/>
        </p:nvGrpSpPr>
        <p:grpSpPr>
          <a:xfrm>
            <a:off x="1744572" y="1006057"/>
            <a:ext cx="321063" cy="936675"/>
            <a:chOff x="1520472" y="1006045"/>
            <a:chExt cx="321063" cy="936675"/>
          </a:xfrm>
        </p:grpSpPr>
        <p:sp>
          <p:nvSpPr>
            <p:cNvPr id="348" name="Google Shape;348;p31"/>
            <p:cNvSpPr/>
            <p:nvPr/>
          </p:nvSpPr>
          <p:spPr>
            <a:xfrm>
              <a:off x="1520472" y="1622620"/>
              <a:ext cx="320100" cy="3201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 name="Google Shape;349;p31"/>
            <p:cNvSpPr/>
            <p:nvPr/>
          </p:nvSpPr>
          <p:spPr>
            <a:xfrm>
              <a:off x="1520472" y="1006045"/>
              <a:ext cx="320100" cy="320100"/>
            </a:xfrm>
            <a:prstGeom prst="ellipse">
              <a:avLst/>
            </a:prstGeom>
            <a:solidFill>
              <a:srgbClr val="036D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50" name="Google Shape;350;p31"/>
            <p:cNvSpPr/>
            <p:nvPr/>
          </p:nvSpPr>
          <p:spPr>
            <a:xfrm>
              <a:off x="1540860" y="1193625"/>
              <a:ext cx="300675" cy="597550"/>
            </a:xfrm>
            <a:custGeom>
              <a:rect b="b" l="l" r="r" t="t"/>
              <a:pathLst>
                <a:path extrusionOk="0" h="23902" w="12027">
                  <a:moveTo>
                    <a:pt x="5640" y="23902"/>
                  </a:moveTo>
                  <a:cubicBezTo>
                    <a:pt x="5640" y="20966"/>
                    <a:pt x="4114" y="17486"/>
                    <a:pt x="5820" y="15096"/>
                  </a:cubicBezTo>
                  <a:cubicBezTo>
                    <a:pt x="7053" y="13368"/>
                    <a:pt x="11143" y="15271"/>
                    <a:pt x="11930" y="13299"/>
                  </a:cubicBezTo>
                  <a:cubicBezTo>
                    <a:pt x="13148" y="10249"/>
                    <a:pt x="267" y="13276"/>
                    <a:pt x="2405" y="10783"/>
                  </a:cubicBezTo>
                  <a:cubicBezTo>
                    <a:pt x="4335" y="8533"/>
                    <a:pt x="10093" y="11438"/>
                    <a:pt x="11032" y="8626"/>
                  </a:cubicBezTo>
                  <a:cubicBezTo>
                    <a:pt x="11321" y="7761"/>
                    <a:pt x="9425" y="7624"/>
                    <a:pt x="8516" y="7548"/>
                  </a:cubicBezTo>
                  <a:cubicBezTo>
                    <a:pt x="5659" y="7309"/>
                    <a:pt x="632" y="8741"/>
                    <a:pt x="69" y="5930"/>
                  </a:cubicBezTo>
                  <a:cubicBezTo>
                    <a:pt x="-480" y="3189"/>
                    <a:pt x="4022" y="1977"/>
                    <a:pt x="5999" y="0"/>
                  </a:cubicBezTo>
                </a:path>
              </a:pathLst>
            </a:custGeom>
            <a:noFill/>
            <a:ln cap="flat" cmpd="sng" w="28575">
              <a:solidFill>
                <a:srgbClr val="036D5D"/>
              </a:solidFill>
              <a:prstDash val="solid"/>
              <a:round/>
              <a:headEnd len="med" w="med" type="none"/>
              <a:tailEnd len="med" w="med" type="none"/>
            </a:ln>
          </p:spPr>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a:t>
            </a:r>
            <a:r>
              <a:rPr lang="en"/>
              <a:t> Objectives</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Apply, fine tune and compare </a:t>
            </a:r>
            <a:r>
              <a:rPr lang="en" sz="1500"/>
              <a:t>different</a:t>
            </a:r>
            <a:r>
              <a:rPr lang="en" sz="1500"/>
              <a:t> marketing mix models to obtain one that is  best suited for informing advertising strategies on Amazon.</a:t>
            </a:r>
            <a:endParaRPr sz="1500"/>
          </a:p>
          <a:p>
            <a:pPr indent="-323850" lvl="0" marL="457200" rtl="0" algn="l">
              <a:spcBef>
                <a:spcPts val="0"/>
              </a:spcBef>
              <a:spcAft>
                <a:spcPts val="0"/>
              </a:spcAft>
              <a:buSzPts val="1500"/>
              <a:buChar char="❖"/>
            </a:pPr>
            <a:r>
              <a:rPr lang="en" sz="1500"/>
              <a:t>F</a:t>
            </a:r>
            <a:r>
              <a:rPr lang="en" sz="1500"/>
              <a:t>ind out the effectiveness of various digital marketing channels in driving sales.</a:t>
            </a:r>
            <a:endParaRPr sz="1500"/>
          </a:p>
          <a:p>
            <a:pPr indent="-323850" lvl="0" marL="457200" rtl="0" algn="l">
              <a:spcBef>
                <a:spcPts val="0"/>
              </a:spcBef>
              <a:spcAft>
                <a:spcPts val="0"/>
              </a:spcAft>
              <a:buSzPts val="1500"/>
              <a:buChar char="❖"/>
            </a:pPr>
            <a:r>
              <a:rPr lang="en" sz="1500"/>
              <a:t>Devise the optimized budget allocation to maximize ROI given an </a:t>
            </a:r>
            <a:r>
              <a:rPr lang="en" sz="1500"/>
              <a:t>advertising</a:t>
            </a:r>
            <a:r>
              <a:rPr lang="en" sz="1500"/>
              <a:t> budget.</a:t>
            </a:r>
            <a:endParaRPr sz="15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sz="130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 </a:t>
            </a:r>
            <a:r>
              <a:rPr b="1" lang="en">
                <a:solidFill>
                  <a:schemeClr val="lt2"/>
                </a:solidFill>
              </a:rPr>
              <a:t>Understand your data</a:t>
            </a:r>
            <a:endParaRPr b="1">
              <a:solidFill>
                <a:schemeClr val="lt2"/>
              </a:solidFill>
            </a:endParaRPr>
          </a:p>
        </p:txBody>
      </p:sp>
      <p:graphicFrame>
        <p:nvGraphicFramePr>
          <p:cNvPr id="356" name="Google Shape;356;p32"/>
          <p:cNvGraphicFramePr/>
          <p:nvPr/>
        </p:nvGraphicFramePr>
        <p:xfrm>
          <a:off x="208325" y="1412525"/>
          <a:ext cx="3000000" cy="3000000"/>
        </p:xfrm>
        <a:graphic>
          <a:graphicData uri="http://schemas.openxmlformats.org/drawingml/2006/table">
            <a:tbl>
              <a:tblPr>
                <a:noFill/>
                <a:tableStyleId>{5F461973-B734-4A35-8498-EC6F677AA6FB}</a:tableStyleId>
              </a:tblPr>
              <a:tblGrid>
                <a:gridCol w="660400"/>
                <a:gridCol w="660400"/>
                <a:gridCol w="660400"/>
                <a:gridCol w="660400"/>
                <a:gridCol w="660400"/>
                <a:gridCol w="660400"/>
                <a:gridCol w="660400"/>
                <a:gridCol w="660400"/>
                <a:gridCol w="660400"/>
              </a:tblGrid>
              <a:tr h="266700">
                <a:tc rowSpan="2">
                  <a:txBody>
                    <a:bodyPr/>
                    <a:lstStyle/>
                    <a:p>
                      <a:pPr indent="0" lvl="0" marL="0" rtl="0" algn="l">
                        <a:spcBef>
                          <a:spcPts val="0"/>
                        </a:spcBef>
                        <a:spcAft>
                          <a:spcPts val="0"/>
                        </a:spcAft>
                        <a:buNone/>
                      </a:pPr>
                      <a:r>
                        <a:t/>
                      </a:r>
                      <a:endParaRPr sz="1100">
                        <a:solidFill>
                          <a:schemeClr val="lt1"/>
                        </a:solidFill>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gridSpan="4">
                  <a:txBody>
                    <a:bodyPr/>
                    <a:lstStyle/>
                    <a:p>
                      <a:pPr indent="0" lvl="0" marL="0" rtl="0" algn="l">
                        <a:spcBef>
                          <a:spcPts val="0"/>
                        </a:spcBef>
                        <a:spcAft>
                          <a:spcPts val="0"/>
                        </a:spcAft>
                        <a:buNone/>
                      </a:pPr>
                      <a:r>
                        <a:rPr b="1" lang="en" sz="1100">
                          <a:solidFill>
                            <a:schemeClr val="lt1"/>
                          </a:solidFill>
                        </a:rPr>
                        <a:t>Remove Sponsored Product (37% of total spend)</a:t>
                      </a:r>
                      <a:endParaRPr b="1" sz="1100">
                        <a:solidFill>
                          <a:schemeClr val="lt1"/>
                        </a:solidFill>
                      </a:endParaRPr>
                    </a:p>
                  </a:txBody>
                  <a:tcPr marT="63500" marB="63500" marR="63500" marL="63500">
                    <a:lnL cap="flat" cmpd="sng" w="12700">
                      <a:solidFill>
                        <a:srgbClr val="000000">
                          <a:alpha val="0"/>
                        </a:srgbClr>
                      </a:solidFill>
                      <a:prstDash val="solid"/>
                      <a:round/>
                      <a:headEnd len="sm" w="sm" type="none"/>
                      <a:tailEnd len="sm" w="sm" type="none"/>
                    </a:lnL>
                    <a:solidFill>
                      <a:schemeClr val="accent1"/>
                    </a:solidFill>
                  </a:tcPr>
                </a:tc>
                <a:tc hMerge="1"/>
                <a:tc hMerge="1"/>
                <a:tc hMerge="1"/>
                <a:tc gridSpan="4">
                  <a:txBody>
                    <a:bodyPr/>
                    <a:lstStyle/>
                    <a:p>
                      <a:pPr indent="0" lvl="0" marL="0" rtl="0" algn="l">
                        <a:spcBef>
                          <a:spcPts val="0"/>
                        </a:spcBef>
                        <a:spcAft>
                          <a:spcPts val="0"/>
                        </a:spcAft>
                        <a:buNone/>
                      </a:pPr>
                      <a:r>
                        <a:rPr b="1" lang="en" sz="1100">
                          <a:solidFill>
                            <a:schemeClr val="lt1"/>
                          </a:solidFill>
                        </a:rPr>
                        <a:t>Remove Display (38% of total spend)</a:t>
                      </a:r>
                      <a:endParaRPr b="1" sz="1100">
                        <a:solidFill>
                          <a:schemeClr val="lt1"/>
                        </a:solidFill>
                      </a:endParaRPr>
                    </a:p>
                  </a:txBody>
                  <a:tcPr marT="63500" marB="63500" marR="63500" marL="63500">
                    <a:solidFill>
                      <a:schemeClr val="accent1"/>
                    </a:solidFill>
                  </a:tcPr>
                </a:tc>
                <a:tc hMerge="1"/>
                <a:tc hMerge="1"/>
                <a:tc hMerge="1"/>
              </a:tr>
              <a:tr h="266700">
                <a:tc vMerge="1"/>
                <a:tc gridSpan="2">
                  <a:txBody>
                    <a:bodyPr/>
                    <a:lstStyle/>
                    <a:p>
                      <a:pPr indent="0" lvl="0" marL="0" rtl="0" algn="l">
                        <a:spcBef>
                          <a:spcPts val="0"/>
                        </a:spcBef>
                        <a:spcAft>
                          <a:spcPts val="0"/>
                        </a:spcAft>
                        <a:buNone/>
                      </a:pPr>
                      <a:r>
                        <a:rPr b="1" lang="en" sz="1100">
                          <a:solidFill>
                            <a:schemeClr val="lt1"/>
                          </a:solidFill>
                        </a:rPr>
                        <a:t>In sample model fit</a:t>
                      </a:r>
                      <a:endParaRPr b="1" sz="1100">
                        <a:solidFill>
                          <a:schemeClr val="lt1"/>
                        </a:solidFill>
                      </a:endParaRPr>
                    </a:p>
                  </a:txBody>
                  <a:tcPr marT="63500" marB="63500" marR="63500" marL="63500">
                    <a:lnL cap="flat" cmpd="sng" w="12700">
                      <a:solidFill>
                        <a:srgbClr val="000000">
                          <a:alpha val="0"/>
                        </a:srgbClr>
                      </a:solidFill>
                      <a:prstDash val="solid"/>
                      <a:round/>
                      <a:headEnd len="sm" w="sm" type="none"/>
                      <a:tailEnd len="sm" w="sm" type="none"/>
                    </a:lnL>
                    <a:lnB cap="flat" cmpd="sng" w="12700">
                      <a:solidFill>
                        <a:srgbClr val="374151"/>
                      </a:solidFill>
                      <a:prstDash val="solid"/>
                      <a:round/>
                      <a:headEnd len="sm" w="sm" type="none"/>
                      <a:tailEnd len="sm" w="sm" type="none"/>
                    </a:lnB>
                    <a:solidFill>
                      <a:schemeClr val="accent5"/>
                    </a:solidFill>
                  </a:tcPr>
                </a:tc>
                <a:tc hMerge="1"/>
                <a:tc gridSpan="2">
                  <a:txBody>
                    <a:bodyPr/>
                    <a:lstStyle/>
                    <a:p>
                      <a:pPr indent="0" lvl="0" marL="0" rtl="0" algn="l">
                        <a:spcBef>
                          <a:spcPts val="0"/>
                        </a:spcBef>
                        <a:spcAft>
                          <a:spcPts val="0"/>
                        </a:spcAft>
                        <a:buNone/>
                      </a:pPr>
                      <a:r>
                        <a:rPr b="1" lang="en" sz="1100">
                          <a:solidFill>
                            <a:schemeClr val="lt1"/>
                          </a:solidFill>
                        </a:rPr>
                        <a:t>Out of sample prediction</a:t>
                      </a:r>
                      <a:endParaRPr b="1" sz="1100">
                        <a:solidFill>
                          <a:schemeClr val="lt1"/>
                        </a:solidFill>
                      </a:endParaRPr>
                    </a:p>
                  </a:txBody>
                  <a:tcPr marT="63500" marB="63500" marR="63500" marL="63500">
                    <a:lnB cap="flat" cmpd="sng" w="12700">
                      <a:solidFill>
                        <a:srgbClr val="374151"/>
                      </a:solidFill>
                      <a:prstDash val="solid"/>
                      <a:round/>
                      <a:headEnd len="sm" w="sm" type="none"/>
                      <a:tailEnd len="sm" w="sm" type="none"/>
                    </a:lnB>
                    <a:solidFill>
                      <a:schemeClr val="accent5"/>
                    </a:solidFill>
                  </a:tcPr>
                </a:tc>
                <a:tc hMerge="1"/>
                <a:tc gridSpan="2">
                  <a:txBody>
                    <a:bodyPr/>
                    <a:lstStyle/>
                    <a:p>
                      <a:pPr indent="0" lvl="0" marL="0" rtl="0" algn="l">
                        <a:spcBef>
                          <a:spcPts val="0"/>
                        </a:spcBef>
                        <a:spcAft>
                          <a:spcPts val="0"/>
                        </a:spcAft>
                        <a:buNone/>
                      </a:pPr>
                      <a:r>
                        <a:rPr b="1" lang="en" sz="1100">
                          <a:solidFill>
                            <a:schemeClr val="lt1"/>
                          </a:solidFill>
                        </a:rPr>
                        <a:t>In sample model fit</a:t>
                      </a:r>
                      <a:endParaRPr b="1" sz="1100">
                        <a:solidFill>
                          <a:schemeClr val="lt1"/>
                        </a:solidFill>
                      </a:endParaRPr>
                    </a:p>
                  </a:txBody>
                  <a:tcPr marT="63500" marB="63500" marR="63500" marL="63500">
                    <a:lnB cap="flat" cmpd="sng" w="12700">
                      <a:solidFill>
                        <a:srgbClr val="374151"/>
                      </a:solidFill>
                      <a:prstDash val="solid"/>
                      <a:round/>
                      <a:headEnd len="sm" w="sm" type="none"/>
                      <a:tailEnd len="sm" w="sm" type="none"/>
                    </a:lnB>
                    <a:solidFill>
                      <a:schemeClr val="accent5"/>
                    </a:solidFill>
                  </a:tcPr>
                </a:tc>
                <a:tc hMerge="1"/>
                <a:tc gridSpan="2">
                  <a:txBody>
                    <a:bodyPr/>
                    <a:lstStyle/>
                    <a:p>
                      <a:pPr indent="0" lvl="0" marL="0" rtl="0" algn="l">
                        <a:spcBef>
                          <a:spcPts val="0"/>
                        </a:spcBef>
                        <a:spcAft>
                          <a:spcPts val="0"/>
                        </a:spcAft>
                        <a:buNone/>
                      </a:pPr>
                      <a:r>
                        <a:rPr b="1" lang="en" sz="1100">
                          <a:solidFill>
                            <a:schemeClr val="lt1"/>
                          </a:solidFill>
                        </a:rPr>
                        <a:t>Out of sample prediction</a:t>
                      </a:r>
                      <a:endParaRPr b="1" sz="1100">
                        <a:solidFill>
                          <a:schemeClr val="lt1"/>
                        </a:solidFill>
                      </a:endParaRPr>
                    </a:p>
                  </a:txBody>
                  <a:tcPr marT="63500" marB="63500" marR="63500" marL="63500">
                    <a:lnB cap="flat" cmpd="sng" w="12700">
                      <a:solidFill>
                        <a:srgbClr val="374151"/>
                      </a:solidFill>
                      <a:prstDash val="solid"/>
                      <a:round/>
                      <a:headEnd len="sm" w="sm" type="none"/>
                      <a:tailEnd len="sm" w="sm" type="none"/>
                    </a:lnB>
                    <a:solidFill>
                      <a:schemeClr val="accent5"/>
                    </a:solidFill>
                  </a:tcPr>
                </a:tc>
                <a:tc hMerge="1"/>
              </a:tr>
              <a:tr h="12700">
                <a:tc>
                  <a:txBody>
                    <a:bodyPr/>
                    <a:lstStyle/>
                    <a:p>
                      <a:pPr indent="0" lvl="0" marL="0" rtl="0" algn="l">
                        <a:lnSpc>
                          <a:spcPct val="115000"/>
                        </a:lnSpc>
                        <a:spcBef>
                          <a:spcPts val="0"/>
                        </a:spcBef>
                        <a:spcAft>
                          <a:spcPts val="0"/>
                        </a:spcAft>
                        <a:buNone/>
                      </a:pPr>
                      <a:r>
                        <a:t/>
                      </a:r>
                      <a:endParaRPr sz="1100">
                        <a:solidFill>
                          <a:schemeClr val="lt1"/>
                        </a:solidFill>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R square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MAPE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R square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MAPE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R square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MAPE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R square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1"/>
                          </a:solidFill>
                        </a:rPr>
                        <a:t>MAPE</a:t>
                      </a:r>
                      <a:endParaRPr b="1"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chemeClr val="lt1"/>
                          </a:solidFill>
                        </a:rPr>
                        <a:t>adstock</a:t>
                      </a:r>
                      <a:endParaRPr b="1" sz="1100">
                        <a:solidFill>
                          <a:schemeClr val="lt1"/>
                        </a:solidFill>
                      </a:endParaRPr>
                    </a:p>
                  </a:txBody>
                  <a:tcPr marT="63500" marB="63500" marR="63500" marL="63500">
                    <a:lnR cap="flat" cmpd="sng" w="12700">
                      <a:solidFill>
                        <a:srgbClr val="374151"/>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solidFill>
                            <a:schemeClr val="lt1"/>
                          </a:solidFill>
                        </a:rPr>
                        <a:t>0.762</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9.4%</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0.86</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4.3%</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0.845</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7.7%</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0.737</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9.2%</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r>
              <a:tr h="12700">
                <a:tc>
                  <a:txBody>
                    <a:bodyPr/>
                    <a:lstStyle/>
                    <a:p>
                      <a:pPr indent="0" lvl="0" marL="0" rtl="0" algn="l">
                        <a:spcBef>
                          <a:spcPts val="0"/>
                        </a:spcBef>
                        <a:spcAft>
                          <a:spcPts val="0"/>
                        </a:spcAft>
                        <a:buNone/>
                      </a:pPr>
                      <a:r>
                        <a:rPr b="1" lang="en" sz="1100">
                          <a:solidFill>
                            <a:schemeClr val="lt1"/>
                          </a:solidFill>
                        </a:rPr>
                        <a:t>hill_adstock</a:t>
                      </a:r>
                      <a:endParaRPr b="1" sz="1100">
                        <a:solidFill>
                          <a:schemeClr val="lt1"/>
                        </a:solidFill>
                      </a:endParaRPr>
                    </a:p>
                  </a:txBody>
                  <a:tcPr marT="63500" marB="63500" marR="63500" marL="63500">
                    <a:lnL cap="flat" cmpd="sng" w="12700">
                      <a:solidFill>
                        <a:srgbClr val="000000">
                          <a:alpha val="0"/>
                        </a:srgbClr>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100">
                          <a:solidFill>
                            <a:schemeClr val="lt2"/>
                          </a:solidFill>
                        </a:rPr>
                        <a:t>0.838</a:t>
                      </a:r>
                      <a:endParaRPr b="1" sz="1100">
                        <a:solidFill>
                          <a:schemeClr val="lt2"/>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6.9%</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accent6"/>
                          </a:solidFill>
                        </a:rPr>
                        <a:t>0.17</a:t>
                      </a:r>
                      <a:endParaRPr b="1" sz="1100">
                        <a:solidFill>
                          <a:schemeClr val="accent6"/>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12.9%</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2"/>
                          </a:solidFill>
                        </a:rPr>
                        <a:t>0.921</a:t>
                      </a:r>
                      <a:endParaRPr b="1" sz="1100">
                        <a:solidFill>
                          <a:schemeClr val="lt2"/>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4.888%</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b="1" lang="en" sz="1100">
                          <a:solidFill>
                            <a:schemeClr val="lt2"/>
                          </a:solidFill>
                        </a:rPr>
                        <a:t>0.889</a:t>
                      </a:r>
                      <a:endParaRPr b="1" sz="1100">
                        <a:solidFill>
                          <a:schemeClr val="lt2"/>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rPr>
                        <a:t>6.3%</a:t>
                      </a:r>
                      <a:endParaRPr sz="1100">
                        <a:solidFill>
                          <a:schemeClr val="lt1"/>
                        </a:solidFill>
                      </a:endParaRPr>
                    </a:p>
                  </a:txBody>
                  <a:tcPr marT="63500" marB="63500" marR="63500" marL="63500">
                    <a:lnL cap="flat" cmpd="sng" w="12700">
                      <a:solidFill>
                        <a:srgbClr val="374151"/>
                      </a:solidFill>
                      <a:prstDash val="solid"/>
                      <a:round/>
                      <a:headEnd len="sm" w="sm" type="none"/>
                      <a:tailEnd len="sm" w="sm" type="none"/>
                    </a:lnL>
                    <a:lnR cap="flat" cmpd="sng" w="12700">
                      <a:solidFill>
                        <a:srgbClr val="374151"/>
                      </a:solidFill>
                      <a:prstDash val="solid"/>
                      <a:round/>
                      <a:headEnd len="sm" w="sm" type="none"/>
                      <a:tailEnd len="sm" w="sm" type="none"/>
                    </a:lnR>
                    <a:lnT cap="flat" cmpd="sng" w="12700">
                      <a:solidFill>
                        <a:srgbClr val="374151"/>
                      </a:solidFill>
                      <a:prstDash val="solid"/>
                      <a:round/>
                      <a:headEnd len="sm" w="sm" type="none"/>
                      <a:tailEnd len="sm" w="sm" type="none"/>
                    </a:lnT>
                    <a:lnB cap="flat" cmpd="sng" w="12700">
                      <a:solidFill>
                        <a:srgbClr val="374151"/>
                      </a:solidFill>
                      <a:prstDash val="solid"/>
                      <a:round/>
                      <a:headEnd len="sm" w="sm" type="none"/>
                      <a:tailEnd len="sm" w="sm" type="none"/>
                    </a:lnB>
                  </a:tcPr>
                </a:tc>
              </a:tr>
            </a:tbl>
          </a:graphicData>
        </a:graphic>
      </p:graphicFrame>
      <p:pic>
        <p:nvPicPr>
          <p:cNvPr id="357" name="Google Shape;357;p32"/>
          <p:cNvPicPr preferRelativeResize="0"/>
          <p:nvPr/>
        </p:nvPicPr>
        <p:blipFill>
          <a:blip r:embed="rId3">
            <a:alphaModFix/>
          </a:blip>
          <a:stretch>
            <a:fillRect/>
          </a:stretch>
        </p:blipFill>
        <p:spPr>
          <a:xfrm>
            <a:off x="1200675" y="3695252"/>
            <a:ext cx="1966900" cy="1297175"/>
          </a:xfrm>
          <a:prstGeom prst="rect">
            <a:avLst/>
          </a:prstGeom>
          <a:noFill/>
          <a:ln>
            <a:noFill/>
          </a:ln>
        </p:spPr>
      </p:pic>
      <p:pic>
        <p:nvPicPr>
          <p:cNvPr id="358" name="Google Shape;358;p32"/>
          <p:cNvPicPr preferRelativeResize="0"/>
          <p:nvPr/>
        </p:nvPicPr>
        <p:blipFill>
          <a:blip r:embed="rId4">
            <a:alphaModFix/>
          </a:blip>
          <a:stretch>
            <a:fillRect/>
          </a:stretch>
        </p:blipFill>
        <p:spPr>
          <a:xfrm>
            <a:off x="3902634" y="3695247"/>
            <a:ext cx="1828632" cy="1297175"/>
          </a:xfrm>
          <a:prstGeom prst="rect">
            <a:avLst/>
          </a:prstGeom>
          <a:noFill/>
          <a:ln>
            <a:noFill/>
          </a:ln>
        </p:spPr>
      </p:pic>
      <p:sp>
        <p:nvSpPr>
          <p:cNvPr id="359" name="Google Shape;359;p32"/>
          <p:cNvSpPr txBox="1"/>
          <p:nvPr>
            <p:ph idx="1" type="body"/>
          </p:nvPr>
        </p:nvSpPr>
        <p:spPr>
          <a:xfrm>
            <a:off x="6720550" y="1806225"/>
            <a:ext cx="1966800" cy="534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200"/>
              <a:t>Keep channels consistent with promotion platform</a:t>
            </a:r>
            <a:endParaRPr b="1" sz="1200"/>
          </a:p>
        </p:txBody>
      </p:sp>
      <p:sp>
        <p:nvSpPr>
          <p:cNvPr id="360" name="Google Shape;360;p32"/>
          <p:cNvSpPr txBox="1"/>
          <p:nvPr>
            <p:ph idx="1" type="body"/>
          </p:nvPr>
        </p:nvSpPr>
        <p:spPr>
          <a:xfrm>
            <a:off x="6720550" y="3022450"/>
            <a:ext cx="18285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200"/>
              <a:t>Beware of channels’ spending weights </a:t>
            </a:r>
            <a:endParaRPr b="1" sz="1200"/>
          </a:p>
        </p:txBody>
      </p:sp>
      <p:sp>
        <p:nvSpPr>
          <p:cNvPr id="361" name="Google Shape;361;p32"/>
          <p:cNvSpPr txBox="1"/>
          <p:nvPr>
            <p:ph idx="1" type="body"/>
          </p:nvPr>
        </p:nvSpPr>
        <p:spPr>
          <a:xfrm>
            <a:off x="6720550" y="4179525"/>
            <a:ext cx="1828500" cy="730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200"/>
              <a:t>Applying appropriate transformations is crucial</a:t>
            </a:r>
            <a:endParaRPr b="1" sz="1200"/>
          </a:p>
        </p:txBody>
      </p:sp>
      <p:pic>
        <p:nvPicPr>
          <p:cNvPr id="362" name="Google Shape;362;p32"/>
          <p:cNvPicPr preferRelativeResize="0"/>
          <p:nvPr/>
        </p:nvPicPr>
        <p:blipFill>
          <a:blip r:embed="rId5">
            <a:alphaModFix/>
          </a:blip>
          <a:stretch>
            <a:fillRect/>
          </a:stretch>
        </p:blipFill>
        <p:spPr>
          <a:xfrm>
            <a:off x="7179063" y="3496900"/>
            <a:ext cx="911476" cy="835025"/>
          </a:xfrm>
          <a:prstGeom prst="rect">
            <a:avLst/>
          </a:prstGeom>
          <a:noFill/>
          <a:ln>
            <a:noFill/>
          </a:ln>
        </p:spPr>
      </p:pic>
      <p:pic>
        <p:nvPicPr>
          <p:cNvPr id="363" name="Google Shape;363;p32"/>
          <p:cNvPicPr preferRelativeResize="0"/>
          <p:nvPr/>
        </p:nvPicPr>
        <p:blipFill>
          <a:blip r:embed="rId6">
            <a:alphaModFix/>
          </a:blip>
          <a:stretch>
            <a:fillRect/>
          </a:stretch>
        </p:blipFill>
        <p:spPr>
          <a:xfrm>
            <a:off x="7346465" y="950315"/>
            <a:ext cx="821251" cy="835024"/>
          </a:xfrm>
          <a:prstGeom prst="rect">
            <a:avLst/>
          </a:prstGeom>
          <a:noFill/>
          <a:ln>
            <a:noFill/>
          </a:ln>
        </p:spPr>
      </p:pic>
      <p:sp>
        <p:nvSpPr>
          <p:cNvPr id="364" name="Google Shape;364;p32"/>
          <p:cNvSpPr/>
          <p:nvPr/>
        </p:nvSpPr>
        <p:spPr>
          <a:xfrm>
            <a:off x="6973325" y="2361400"/>
            <a:ext cx="640200" cy="640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5" name="Google Shape;365;p32"/>
          <p:cNvSpPr/>
          <p:nvPr/>
        </p:nvSpPr>
        <p:spPr>
          <a:xfrm>
            <a:off x="7620000" y="2727400"/>
            <a:ext cx="274200" cy="27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66" name="Google Shape;366;p32"/>
          <p:cNvSpPr/>
          <p:nvPr/>
        </p:nvSpPr>
        <p:spPr>
          <a:xfrm>
            <a:off x="7900675" y="2544400"/>
            <a:ext cx="457200" cy="45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 </a:t>
            </a:r>
            <a:r>
              <a:rPr b="1" lang="en">
                <a:solidFill>
                  <a:schemeClr val="lt2"/>
                </a:solidFill>
              </a:rPr>
              <a:t>Understand your data</a:t>
            </a:r>
            <a:endParaRPr b="1">
              <a:solidFill>
                <a:schemeClr val="lt2"/>
              </a:solidFill>
            </a:endParaRPr>
          </a:p>
          <a:p>
            <a:pPr indent="0" lvl="0" marL="0" rtl="0" algn="l">
              <a:spcBef>
                <a:spcPts val="0"/>
              </a:spcBef>
              <a:spcAft>
                <a:spcPts val="0"/>
              </a:spcAft>
              <a:buNone/>
            </a:pPr>
            <a:r>
              <a:rPr b="1" lang="en">
                <a:solidFill>
                  <a:schemeClr val="lt2"/>
                </a:solidFill>
              </a:rPr>
              <a:t>Adstock vs. Hill Adstock</a:t>
            </a:r>
            <a:endParaRPr b="1">
              <a:solidFill>
                <a:schemeClr val="lt2"/>
              </a:solidFill>
            </a:endParaRPr>
          </a:p>
        </p:txBody>
      </p:sp>
      <p:pic>
        <p:nvPicPr>
          <p:cNvPr id="372" name="Google Shape;372;p33"/>
          <p:cNvPicPr preferRelativeResize="0"/>
          <p:nvPr/>
        </p:nvPicPr>
        <p:blipFill>
          <a:blip r:embed="rId3">
            <a:alphaModFix/>
          </a:blip>
          <a:stretch>
            <a:fillRect/>
          </a:stretch>
        </p:blipFill>
        <p:spPr>
          <a:xfrm>
            <a:off x="1584650" y="1307850"/>
            <a:ext cx="3164550" cy="3164550"/>
          </a:xfrm>
          <a:prstGeom prst="rect">
            <a:avLst/>
          </a:prstGeom>
          <a:noFill/>
          <a:ln>
            <a:noFill/>
          </a:ln>
        </p:spPr>
      </p:pic>
      <p:pic>
        <p:nvPicPr>
          <p:cNvPr id="373" name="Google Shape;373;p33"/>
          <p:cNvPicPr preferRelativeResize="0"/>
          <p:nvPr/>
        </p:nvPicPr>
        <p:blipFill>
          <a:blip r:embed="rId4">
            <a:alphaModFix/>
          </a:blip>
          <a:stretch>
            <a:fillRect/>
          </a:stretch>
        </p:blipFill>
        <p:spPr>
          <a:xfrm>
            <a:off x="5246850" y="1307850"/>
            <a:ext cx="3164550" cy="3164550"/>
          </a:xfrm>
          <a:prstGeom prst="rect">
            <a:avLst/>
          </a:prstGeom>
          <a:noFill/>
          <a:ln>
            <a:noFill/>
          </a:ln>
        </p:spPr>
      </p:pic>
      <p:sp>
        <p:nvSpPr>
          <p:cNvPr id="374" name="Google Shape;374;p33"/>
          <p:cNvSpPr txBox="1"/>
          <p:nvPr>
            <p:ph idx="1" type="body"/>
          </p:nvPr>
        </p:nvSpPr>
        <p:spPr>
          <a:xfrm>
            <a:off x="-38650" y="2311525"/>
            <a:ext cx="1623300" cy="730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t>Misrepresentation </a:t>
            </a:r>
            <a:endParaRPr b="1" sz="1200"/>
          </a:p>
          <a:p>
            <a:pPr indent="0" lvl="0" marL="0" rtl="0" algn="ctr">
              <a:spcBef>
                <a:spcPts val="0"/>
              </a:spcBef>
              <a:spcAft>
                <a:spcPts val="0"/>
              </a:spcAft>
              <a:buNone/>
            </a:pPr>
            <a:r>
              <a:rPr b="1" lang="en" sz="1200"/>
              <a:t>of spend behavior</a:t>
            </a:r>
            <a:endParaRPr b="1" sz="1200"/>
          </a:p>
        </p:txBody>
      </p:sp>
      <p:sp>
        <p:nvSpPr>
          <p:cNvPr id="375" name="Google Shape;375;p33"/>
          <p:cNvSpPr txBox="1"/>
          <p:nvPr>
            <p:ph idx="1" type="body"/>
          </p:nvPr>
        </p:nvSpPr>
        <p:spPr>
          <a:xfrm>
            <a:off x="2355275" y="4618925"/>
            <a:ext cx="1623300" cy="35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Hill_Adstock</a:t>
            </a:r>
            <a:endParaRPr b="1" sz="1600"/>
          </a:p>
        </p:txBody>
      </p:sp>
      <p:sp>
        <p:nvSpPr>
          <p:cNvPr id="376" name="Google Shape;376;p33"/>
          <p:cNvSpPr txBox="1"/>
          <p:nvPr>
            <p:ph idx="1" type="body"/>
          </p:nvPr>
        </p:nvSpPr>
        <p:spPr>
          <a:xfrm>
            <a:off x="6017475" y="4618925"/>
            <a:ext cx="1623300" cy="35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Adstock</a:t>
            </a:r>
            <a:endParaRPr b="1"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 - </a:t>
            </a:r>
            <a:r>
              <a:rPr b="1" lang="en">
                <a:solidFill>
                  <a:schemeClr val="accent2"/>
                </a:solidFill>
              </a:rPr>
              <a:t>Managerial understanding to best optimize results</a:t>
            </a:r>
            <a:endParaRPr b="1">
              <a:solidFill>
                <a:schemeClr val="accent2"/>
              </a:solidFill>
            </a:endParaRPr>
          </a:p>
        </p:txBody>
      </p:sp>
      <p:sp>
        <p:nvSpPr>
          <p:cNvPr id="382" name="Google Shape;382;p34"/>
          <p:cNvSpPr txBox="1"/>
          <p:nvPr>
            <p:ph idx="1" type="body"/>
          </p:nvPr>
        </p:nvSpPr>
        <p:spPr>
          <a:xfrm>
            <a:off x="1975725" y="2053013"/>
            <a:ext cx="782100" cy="482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2100"/>
              <a:t>VS.</a:t>
            </a:r>
            <a:endParaRPr b="1" sz="2100"/>
          </a:p>
        </p:txBody>
      </p:sp>
      <p:pic>
        <p:nvPicPr>
          <p:cNvPr id="383" name="Google Shape;383;p34"/>
          <p:cNvPicPr preferRelativeResize="0"/>
          <p:nvPr/>
        </p:nvPicPr>
        <p:blipFill>
          <a:blip r:embed="rId3">
            <a:alphaModFix/>
          </a:blip>
          <a:stretch>
            <a:fillRect/>
          </a:stretch>
        </p:blipFill>
        <p:spPr>
          <a:xfrm>
            <a:off x="930725" y="1873000"/>
            <a:ext cx="1183708" cy="842124"/>
          </a:xfrm>
          <a:prstGeom prst="rect">
            <a:avLst/>
          </a:prstGeom>
          <a:noFill/>
          <a:ln>
            <a:noFill/>
          </a:ln>
        </p:spPr>
      </p:pic>
      <p:pic>
        <p:nvPicPr>
          <p:cNvPr id="384" name="Google Shape;384;p34"/>
          <p:cNvPicPr preferRelativeResize="0"/>
          <p:nvPr/>
        </p:nvPicPr>
        <p:blipFill>
          <a:blip r:embed="rId4">
            <a:alphaModFix/>
          </a:blip>
          <a:stretch>
            <a:fillRect/>
          </a:stretch>
        </p:blipFill>
        <p:spPr>
          <a:xfrm>
            <a:off x="2861825" y="1873003"/>
            <a:ext cx="842106" cy="842124"/>
          </a:xfrm>
          <a:prstGeom prst="rect">
            <a:avLst/>
          </a:prstGeom>
          <a:noFill/>
          <a:ln>
            <a:noFill/>
          </a:ln>
        </p:spPr>
      </p:pic>
      <p:sp>
        <p:nvSpPr>
          <p:cNvPr id="385" name="Google Shape;385;p34"/>
          <p:cNvSpPr txBox="1"/>
          <p:nvPr>
            <p:ph idx="1" type="body"/>
          </p:nvPr>
        </p:nvSpPr>
        <p:spPr>
          <a:xfrm>
            <a:off x="350175" y="3361825"/>
            <a:ext cx="4221000" cy="1920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Make your analysis on both models</a:t>
            </a:r>
            <a:endParaRPr/>
          </a:p>
          <a:p>
            <a:pPr indent="-311150" lvl="0" marL="457200" rtl="0" algn="l">
              <a:spcBef>
                <a:spcPts val="0"/>
              </a:spcBef>
              <a:spcAft>
                <a:spcPts val="0"/>
              </a:spcAft>
              <a:buSzPts val="1300"/>
              <a:buChar char="❖"/>
            </a:pPr>
            <a:r>
              <a:rPr lang="en"/>
              <a:t>Check for differences or </a:t>
            </a:r>
            <a:r>
              <a:rPr lang="en"/>
              <a:t>similarities -&gt; more insights will be derived from this and will allow managerial judgment to be used for interpretation</a:t>
            </a:r>
            <a:endParaRPr/>
          </a:p>
          <a:p>
            <a:pPr indent="-311150" lvl="0" marL="457200" rtl="0" algn="l">
              <a:spcBef>
                <a:spcPts val="0"/>
              </a:spcBef>
              <a:spcAft>
                <a:spcPts val="0"/>
              </a:spcAft>
              <a:buClr>
                <a:schemeClr val="accent2"/>
              </a:buClr>
              <a:buSzPts val="1300"/>
              <a:buChar char="❖"/>
            </a:pPr>
            <a:r>
              <a:rPr b="1" lang="en">
                <a:solidFill>
                  <a:schemeClr val="accent2"/>
                </a:solidFill>
              </a:rPr>
              <a:t>Use Google for best simplicity/effectiveness but beware of opti results when R square &lt; 20%</a:t>
            </a:r>
            <a:endParaRPr b="1">
              <a:solidFill>
                <a:schemeClr val="accent2"/>
              </a:solidFill>
            </a:endParaRPr>
          </a:p>
        </p:txBody>
      </p:sp>
      <p:pic>
        <p:nvPicPr>
          <p:cNvPr id="386" name="Google Shape;386;p34"/>
          <p:cNvPicPr preferRelativeResize="0"/>
          <p:nvPr/>
        </p:nvPicPr>
        <p:blipFill rotWithShape="1">
          <a:blip r:embed="rId5">
            <a:alphaModFix/>
          </a:blip>
          <a:srcRect b="49821" l="0" r="0" t="0"/>
          <a:stretch/>
        </p:blipFill>
        <p:spPr>
          <a:xfrm>
            <a:off x="4952375" y="1333962"/>
            <a:ext cx="3826750" cy="1920200"/>
          </a:xfrm>
          <a:prstGeom prst="rect">
            <a:avLst/>
          </a:prstGeom>
          <a:noFill/>
          <a:ln>
            <a:noFill/>
          </a:ln>
        </p:spPr>
      </p:pic>
      <p:sp>
        <p:nvSpPr>
          <p:cNvPr id="387" name="Google Shape;387;p34"/>
          <p:cNvSpPr txBox="1"/>
          <p:nvPr>
            <p:ph idx="1" type="body"/>
          </p:nvPr>
        </p:nvSpPr>
        <p:spPr>
          <a:xfrm>
            <a:off x="4813600" y="3361825"/>
            <a:ext cx="3911100" cy="135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Drastic changes in spend should be </a:t>
            </a:r>
            <a:r>
              <a:rPr lang="en"/>
              <a:t>investigated</a:t>
            </a:r>
            <a:endParaRPr/>
          </a:p>
          <a:p>
            <a:pPr indent="-311150" lvl="0" marL="457200" rtl="0" algn="l">
              <a:spcBef>
                <a:spcPts val="0"/>
              </a:spcBef>
              <a:spcAft>
                <a:spcPts val="0"/>
              </a:spcAft>
              <a:buSzPts val="1300"/>
              <a:buChar char="❖"/>
            </a:pPr>
            <a:r>
              <a:rPr lang="en"/>
              <a:t>Google Lightweight is biased by last 2 months of a Display advertising working well (use boundaries accordingly)</a:t>
            </a:r>
            <a:endParaRPr/>
          </a:p>
        </p:txBody>
      </p:sp>
      <p:sp>
        <p:nvSpPr>
          <p:cNvPr id="388" name="Google Shape;388;p34"/>
          <p:cNvSpPr txBox="1"/>
          <p:nvPr>
            <p:ph idx="1" type="body"/>
          </p:nvPr>
        </p:nvSpPr>
        <p:spPr>
          <a:xfrm>
            <a:off x="7911250" y="3254175"/>
            <a:ext cx="1014900" cy="4821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b="1" lang="en"/>
              <a:t>Brand M</a:t>
            </a:r>
            <a:endParaRPr b="1"/>
          </a:p>
        </p:txBody>
      </p:sp>
      <p:sp>
        <p:nvSpPr>
          <p:cNvPr id="389" name="Google Shape;389;p34"/>
          <p:cNvSpPr/>
          <p:nvPr/>
        </p:nvSpPr>
        <p:spPr>
          <a:xfrm>
            <a:off x="350175" y="4542025"/>
            <a:ext cx="438900" cy="3255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type="title"/>
          </p:nvPr>
        </p:nvSpPr>
        <p:spPr>
          <a:xfrm>
            <a:off x="1297500" y="393750"/>
            <a:ext cx="7038900" cy="4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and Further Research</a:t>
            </a:r>
            <a:endParaRPr/>
          </a:p>
        </p:txBody>
      </p:sp>
      <p:sp>
        <p:nvSpPr>
          <p:cNvPr id="395" name="Google Shape;395;p35"/>
          <p:cNvSpPr txBox="1"/>
          <p:nvPr/>
        </p:nvSpPr>
        <p:spPr>
          <a:xfrm>
            <a:off x="5438625" y="1776225"/>
            <a:ext cx="3255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Apply different functions to different channels (varying behavior)</a:t>
            </a:r>
            <a:endParaRPr sz="1500"/>
          </a:p>
        </p:txBody>
      </p:sp>
      <p:sp>
        <p:nvSpPr>
          <p:cNvPr id="396" name="Google Shape;396;p35"/>
          <p:cNvSpPr txBox="1"/>
          <p:nvPr/>
        </p:nvSpPr>
        <p:spPr>
          <a:xfrm>
            <a:off x="1297500" y="3553938"/>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Include more control variables, e.g. competitor sales, offline advertising, economic performance, etc.</a:t>
            </a:r>
            <a:endParaRPr sz="1500"/>
          </a:p>
        </p:txBody>
      </p:sp>
      <p:sp>
        <p:nvSpPr>
          <p:cNvPr id="397" name="Google Shape;397;p35"/>
          <p:cNvSpPr txBox="1"/>
          <p:nvPr/>
        </p:nvSpPr>
        <p:spPr>
          <a:xfrm>
            <a:off x="1234250" y="1850738"/>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Results are specific to advertising on Amazon</a:t>
            </a:r>
            <a:endParaRPr sz="1500"/>
          </a:p>
        </p:txBody>
      </p:sp>
      <p:sp>
        <p:nvSpPr>
          <p:cNvPr id="398" name="Google Shape;398;p35"/>
          <p:cNvSpPr txBox="1"/>
          <p:nvPr/>
        </p:nvSpPr>
        <p:spPr>
          <a:xfrm>
            <a:off x="1234250" y="2688844"/>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Results depend on the type of products and brands</a:t>
            </a:r>
            <a:endParaRPr sz="1500"/>
          </a:p>
        </p:txBody>
      </p:sp>
      <p:sp>
        <p:nvSpPr>
          <p:cNvPr id="399" name="Google Shape;399;p35"/>
          <p:cNvSpPr txBox="1"/>
          <p:nvPr/>
        </p:nvSpPr>
        <p:spPr>
          <a:xfrm>
            <a:off x="5472700" y="2648150"/>
            <a:ext cx="3000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Explore effect on different market segments</a:t>
            </a:r>
            <a:endParaRPr sz="1500"/>
          </a:p>
        </p:txBody>
      </p:sp>
      <p:sp>
        <p:nvSpPr>
          <p:cNvPr id="400" name="Google Shape;400;p35"/>
          <p:cNvSpPr txBox="1"/>
          <p:nvPr/>
        </p:nvSpPr>
        <p:spPr>
          <a:xfrm>
            <a:off x="5438625" y="355393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latin typeface="Lato"/>
                <a:ea typeface="Lato"/>
                <a:cs typeface="Lato"/>
                <a:sym typeface="Lato"/>
              </a:rPr>
              <a:t>Geo level granularity </a:t>
            </a:r>
            <a:endParaRPr sz="1500"/>
          </a:p>
        </p:txBody>
      </p:sp>
      <p:sp>
        <p:nvSpPr>
          <p:cNvPr id="401" name="Google Shape;401;p35"/>
          <p:cNvSpPr txBox="1"/>
          <p:nvPr/>
        </p:nvSpPr>
        <p:spPr>
          <a:xfrm>
            <a:off x="5438625" y="1090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lt1"/>
                </a:solidFill>
                <a:latin typeface="Lato"/>
                <a:ea typeface="Lato"/>
                <a:cs typeface="Lato"/>
                <a:sym typeface="Lato"/>
              </a:rPr>
              <a:t>MMM</a:t>
            </a:r>
            <a:endParaRPr b="1" sz="1900"/>
          </a:p>
        </p:txBody>
      </p:sp>
      <p:sp>
        <p:nvSpPr>
          <p:cNvPr id="402" name="Google Shape;402;p35"/>
          <p:cNvSpPr txBox="1"/>
          <p:nvPr/>
        </p:nvSpPr>
        <p:spPr>
          <a:xfrm>
            <a:off x="1234250" y="10906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800">
                <a:solidFill>
                  <a:schemeClr val="lt1"/>
                </a:solidFill>
                <a:latin typeface="Lato"/>
                <a:ea typeface="Lato"/>
                <a:cs typeface="Lato"/>
                <a:sym typeface="Lato"/>
              </a:rPr>
              <a:t>PROJECT</a:t>
            </a:r>
            <a:endParaRPr b="1" sz="1900"/>
          </a:p>
        </p:txBody>
      </p:sp>
      <p:pic>
        <p:nvPicPr>
          <p:cNvPr id="403" name="Google Shape;403;p35"/>
          <p:cNvPicPr preferRelativeResize="0"/>
          <p:nvPr/>
        </p:nvPicPr>
        <p:blipFill>
          <a:blip r:embed="rId3">
            <a:alphaModFix/>
          </a:blip>
          <a:stretch>
            <a:fillRect/>
          </a:stretch>
        </p:blipFill>
        <p:spPr>
          <a:xfrm>
            <a:off x="1015000" y="1969021"/>
            <a:ext cx="219249" cy="199327"/>
          </a:xfrm>
          <a:prstGeom prst="rect">
            <a:avLst/>
          </a:prstGeom>
          <a:noFill/>
          <a:ln>
            <a:noFill/>
          </a:ln>
        </p:spPr>
      </p:pic>
      <p:pic>
        <p:nvPicPr>
          <p:cNvPr id="404" name="Google Shape;404;p35"/>
          <p:cNvPicPr preferRelativeResize="0"/>
          <p:nvPr/>
        </p:nvPicPr>
        <p:blipFill>
          <a:blip r:embed="rId4">
            <a:alphaModFix/>
          </a:blip>
          <a:stretch>
            <a:fillRect/>
          </a:stretch>
        </p:blipFill>
        <p:spPr>
          <a:xfrm>
            <a:off x="5219375" y="1850752"/>
            <a:ext cx="253327" cy="253327"/>
          </a:xfrm>
          <a:prstGeom prst="rect">
            <a:avLst/>
          </a:prstGeom>
          <a:noFill/>
          <a:ln>
            <a:noFill/>
          </a:ln>
        </p:spPr>
      </p:pic>
      <p:pic>
        <p:nvPicPr>
          <p:cNvPr id="405" name="Google Shape;405;p35"/>
          <p:cNvPicPr preferRelativeResize="0"/>
          <p:nvPr/>
        </p:nvPicPr>
        <p:blipFill>
          <a:blip r:embed="rId3">
            <a:alphaModFix/>
          </a:blip>
          <a:stretch>
            <a:fillRect/>
          </a:stretch>
        </p:blipFill>
        <p:spPr>
          <a:xfrm>
            <a:off x="1015000" y="2779146"/>
            <a:ext cx="219249" cy="199327"/>
          </a:xfrm>
          <a:prstGeom prst="rect">
            <a:avLst/>
          </a:prstGeom>
          <a:noFill/>
          <a:ln>
            <a:noFill/>
          </a:ln>
        </p:spPr>
      </p:pic>
      <p:pic>
        <p:nvPicPr>
          <p:cNvPr id="406" name="Google Shape;406;p35"/>
          <p:cNvPicPr preferRelativeResize="0"/>
          <p:nvPr/>
        </p:nvPicPr>
        <p:blipFill>
          <a:blip r:embed="rId3">
            <a:alphaModFix/>
          </a:blip>
          <a:stretch>
            <a:fillRect/>
          </a:stretch>
        </p:blipFill>
        <p:spPr>
          <a:xfrm>
            <a:off x="1015000" y="3654371"/>
            <a:ext cx="219249" cy="199327"/>
          </a:xfrm>
          <a:prstGeom prst="rect">
            <a:avLst/>
          </a:prstGeom>
          <a:noFill/>
          <a:ln>
            <a:noFill/>
          </a:ln>
        </p:spPr>
      </p:pic>
      <p:pic>
        <p:nvPicPr>
          <p:cNvPr id="407" name="Google Shape;407;p35"/>
          <p:cNvPicPr preferRelativeResize="0"/>
          <p:nvPr/>
        </p:nvPicPr>
        <p:blipFill>
          <a:blip r:embed="rId4">
            <a:alphaModFix/>
          </a:blip>
          <a:stretch>
            <a:fillRect/>
          </a:stretch>
        </p:blipFill>
        <p:spPr>
          <a:xfrm>
            <a:off x="5219375" y="2752164"/>
            <a:ext cx="253327" cy="253327"/>
          </a:xfrm>
          <a:prstGeom prst="rect">
            <a:avLst/>
          </a:prstGeom>
          <a:noFill/>
          <a:ln>
            <a:noFill/>
          </a:ln>
        </p:spPr>
      </p:pic>
      <p:pic>
        <p:nvPicPr>
          <p:cNvPr id="408" name="Google Shape;408;p35"/>
          <p:cNvPicPr preferRelativeResize="0"/>
          <p:nvPr/>
        </p:nvPicPr>
        <p:blipFill>
          <a:blip r:embed="rId4">
            <a:alphaModFix/>
          </a:blip>
          <a:stretch>
            <a:fillRect/>
          </a:stretch>
        </p:blipFill>
        <p:spPr>
          <a:xfrm>
            <a:off x="5219375" y="3627364"/>
            <a:ext cx="253327" cy="2533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14" name="Google Shape;414;p36"/>
          <p:cNvSpPr txBox="1"/>
          <p:nvPr>
            <p:ph idx="1" type="body"/>
          </p:nvPr>
        </p:nvSpPr>
        <p:spPr>
          <a:xfrm>
            <a:off x="1297500" y="98280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Google Lightweight: </a:t>
            </a:r>
            <a:r>
              <a:rPr lang="en" u="sng">
                <a:solidFill>
                  <a:schemeClr val="hlink"/>
                </a:solidFill>
                <a:hlinkClick r:id="rId3"/>
              </a:rPr>
              <a:t>https://github.com/google/lightweight_mmm</a:t>
            </a:r>
            <a:endParaRPr/>
          </a:p>
          <a:p>
            <a:pPr indent="0" lvl="0" marL="0" rtl="0" algn="l">
              <a:lnSpc>
                <a:spcPct val="100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415" name="Google Shape;415;p36"/>
          <p:cNvPicPr preferRelativeResize="0"/>
          <p:nvPr/>
        </p:nvPicPr>
        <p:blipFill>
          <a:blip r:embed="rId4">
            <a:alphaModFix/>
          </a:blip>
          <a:stretch>
            <a:fillRect/>
          </a:stretch>
        </p:blipFill>
        <p:spPr>
          <a:xfrm>
            <a:off x="563875" y="1930265"/>
            <a:ext cx="4008124" cy="3194184"/>
          </a:xfrm>
          <a:prstGeom prst="rect">
            <a:avLst/>
          </a:prstGeom>
          <a:noFill/>
          <a:ln>
            <a:noFill/>
          </a:ln>
        </p:spPr>
      </p:pic>
      <p:pic>
        <p:nvPicPr>
          <p:cNvPr id="416" name="Google Shape;416;p36"/>
          <p:cNvPicPr preferRelativeResize="0"/>
          <p:nvPr/>
        </p:nvPicPr>
        <p:blipFill>
          <a:blip r:embed="rId5">
            <a:alphaModFix/>
          </a:blip>
          <a:stretch>
            <a:fillRect/>
          </a:stretch>
        </p:blipFill>
        <p:spPr>
          <a:xfrm>
            <a:off x="4662499" y="1920175"/>
            <a:ext cx="4166049" cy="1842775"/>
          </a:xfrm>
          <a:prstGeom prst="rect">
            <a:avLst/>
          </a:prstGeom>
          <a:noFill/>
          <a:ln>
            <a:noFill/>
          </a:ln>
        </p:spPr>
      </p:pic>
      <p:sp>
        <p:nvSpPr>
          <p:cNvPr id="417" name="Google Shape;417;p36"/>
          <p:cNvSpPr/>
          <p:nvPr/>
        </p:nvSpPr>
        <p:spPr>
          <a:xfrm>
            <a:off x="545500" y="1656075"/>
            <a:ext cx="1301700" cy="274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Model Training</a:t>
            </a:r>
            <a:endParaRPr sz="1200">
              <a:solidFill>
                <a:schemeClr val="lt1"/>
              </a:solidFill>
              <a:latin typeface="Lato"/>
              <a:ea typeface="Lato"/>
              <a:cs typeface="Lato"/>
              <a:sym typeface="Lato"/>
            </a:endParaRPr>
          </a:p>
        </p:txBody>
      </p:sp>
      <p:sp>
        <p:nvSpPr>
          <p:cNvPr id="418" name="Google Shape;418;p36"/>
          <p:cNvSpPr/>
          <p:nvPr/>
        </p:nvSpPr>
        <p:spPr>
          <a:xfrm>
            <a:off x="4660300" y="1656075"/>
            <a:ext cx="1825500" cy="274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Budget Optimization</a:t>
            </a:r>
            <a:endParaRPr sz="1200">
              <a:solidFill>
                <a:schemeClr val="lt1"/>
              </a:solidFill>
              <a:latin typeface="Lato"/>
              <a:ea typeface="Lato"/>
              <a:cs typeface="Lato"/>
              <a:sym typeface="Lato"/>
            </a:endParaRPr>
          </a:p>
        </p:txBody>
      </p:sp>
      <p:sp>
        <p:nvSpPr>
          <p:cNvPr id="419" name="Google Shape;419;p36"/>
          <p:cNvSpPr txBox="1"/>
          <p:nvPr/>
        </p:nvSpPr>
        <p:spPr>
          <a:xfrm rot="-1284263">
            <a:off x="5781120" y="4159549"/>
            <a:ext cx="2267172" cy="4953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accent1"/>
              </a:solidFill>
              <a:latin typeface="Lato"/>
              <a:ea typeface="Lato"/>
              <a:cs typeface="Lato"/>
              <a:sym typeface="Lato"/>
            </a:endParaRPr>
          </a:p>
        </p:txBody>
      </p:sp>
      <p:sp>
        <p:nvSpPr>
          <p:cNvPr id="420" name="Google Shape;420;p36"/>
          <p:cNvSpPr/>
          <p:nvPr/>
        </p:nvSpPr>
        <p:spPr>
          <a:xfrm rot="-790685">
            <a:off x="5666745" y="4203717"/>
            <a:ext cx="2190997" cy="47634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SAMPLE CODES</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26" name="Google Shape;426;p37"/>
          <p:cNvSpPr txBox="1"/>
          <p:nvPr>
            <p:ph idx="1" type="body"/>
          </p:nvPr>
        </p:nvSpPr>
        <p:spPr>
          <a:xfrm>
            <a:off x="1297500" y="9828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Robyn:  </a:t>
            </a:r>
            <a:r>
              <a:rPr lang="en" u="sng">
                <a:solidFill>
                  <a:schemeClr val="accent5"/>
                </a:solidFill>
                <a:hlinkClick r:id="rId3">
                  <a:extLst>
                    <a:ext uri="{A12FA001-AC4F-418D-AE19-62706E023703}">
                      <ahyp:hlinkClr val="tx"/>
                    </a:ext>
                  </a:extLst>
                </a:hlinkClick>
              </a:rPr>
              <a:t>https://facebookexperimental.github.io/Robyn/</a:t>
            </a:r>
            <a:endParaRPr/>
          </a:p>
          <a:p>
            <a:pPr indent="0" lvl="0" marL="0" rtl="0" algn="l">
              <a:lnSpc>
                <a:spcPct val="100000"/>
              </a:lnSpc>
              <a:spcBef>
                <a:spcPts val="1200"/>
              </a:spcBef>
              <a:spcAft>
                <a:spcPts val="0"/>
              </a:spcAft>
              <a:buNone/>
            </a:pPr>
            <a:r>
              <a:t/>
            </a:r>
            <a:endParaRPr/>
          </a:p>
          <a:p>
            <a:pPr indent="0" lvl="0" marL="0" rtl="0" algn="l">
              <a:spcBef>
                <a:spcPts val="1200"/>
              </a:spcBef>
              <a:spcAft>
                <a:spcPts val="1200"/>
              </a:spcAft>
              <a:buNone/>
            </a:pPr>
            <a:r>
              <a:t/>
            </a:r>
            <a:endParaRPr/>
          </a:p>
        </p:txBody>
      </p:sp>
      <p:sp>
        <p:nvSpPr>
          <p:cNvPr id="427" name="Google Shape;427;p37"/>
          <p:cNvSpPr/>
          <p:nvPr/>
        </p:nvSpPr>
        <p:spPr>
          <a:xfrm>
            <a:off x="545500" y="1427475"/>
            <a:ext cx="1301700" cy="274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Model Training</a:t>
            </a:r>
            <a:endParaRPr sz="1200">
              <a:solidFill>
                <a:schemeClr val="lt1"/>
              </a:solidFill>
              <a:latin typeface="Lato"/>
              <a:ea typeface="Lato"/>
              <a:cs typeface="Lato"/>
              <a:sym typeface="Lato"/>
            </a:endParaRPr>
          </a:p>
        </p:txBody>
      </p:sp>
      <p:sp>
        <p:nvSpPr>
          <p:cNvPr id="428" name="Google Shape;428;p37"/>
          <p:cNvSpPr/>
          <p:nvPr/>
        </p:nvSpPr>
        <p:spPr>
          <a:xfrm>
            <a:off x="4660300" y="1427475"/>
            <a:ext cx="1825500" cy="274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Budget Optimization</a:t>
            </a:r>
            <a:endParaRPr sz="1200">
              <a:solidFill>
                <a:schemeClr val="lt1"/>
              </a:solidFill>
              <a:latin typeface="Lato"/>
              <a:ea typeface="Lato"/>
              <a:cs typeface="Lato"/>
              <a:sym typeface="Lato"/>
            </a:endParaRPr>
          </a:p>
        </p:txBody>
      </p:sp>
      <p:sp>
        <p:nvSpPr>
          <p:cNvPr id="429" name="Google Shape;429;p37"/>
          <p:cNvSpPr txBox="1"/>
          <p:nvPr/>
        </p:nvSpPr>
        <p:spPr>
          <a:xfrm rot="-1284263">
            <a:off x="5781120" y="4159549"/>
            <a:ext cx="2267172" cy="4953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accent1"/>
              </a:solidFill>
              <a:latin typeface="Lato"/>
              <a:ea typeface="Lato"/>
              <a:cs typeface="Lato"/>
              <a:sym typeface="Lato"/>
            </a:endParaRPr>
          </a:p>
        </p:txBody>
      </p:sp>
      <p:sp>
        <p:nvSpPr>
          <p:cNvPr id="430" name="Google Shape;430;p37"/>
          <p:cNvSpPr/>
          <p:nvPr/>
        </p:nvSpPr>
        <p:spPr>
          <a:xfrm rot="-790685">
            <a:off x="5666745" y="4203717"/>
            <a:ext cx="2190997" cy="476345"/>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SAMPLE CODES</a:t>
            </a:r>
            <a:endParaRPr>
              <a:latin typeface="Lato"/>
              <a:ea typeface="Lato"/>
              <a:cs typeface="Lato"/>
              <a:sym typeface="Lato"/>
            </a:endParaRPr>
          </a:p>
        </p:txBody>
      </p:sp>
      <p:pic>
        <p:nvPicPr>
          <p:cNvPr id="431" name="Google Shape;431;p37"/>
          <p:cNvPicPr preferRelativeResize="0"/>
          <p:nvPr/>
        </p:nvPicPr>
        <p:blipFill>
          <a:blip r:embed="rId4">
            <a:alphaModFix/>
          </a:blip>
          <a:stretch>
            <a:fillRect/>
          </a:stretch>
        </p:blipFill>
        <p:spPr>
          <a:xfrm>
            <a:off x="548124" y="1656075"/>
            <a:ext cx="3699952" cy="3487424"/>
          </a:xfrm>
          <a:prstGeom prst="rect">
            <a:avLst/>
          </a:prstGeom>
          <a:noFill/>
          <a:ln>
            <a:noFill/>
          </a:ln>
        </p:spPr>
      </p:pic>
      <p:pic>
        <p:nvPicPr>
          <p:cNvPr id="432" name="Google Shape;432;p37"/>
          <p:cNvPicPr preferRelativeResize="0"/>
          <p:nvPr/>
        </p:nvPicPr>
        <p:blipFill>
          <a:blip r:embed="rId5">
            <a:alphaModFix/>
          </a:blip>
          <a:stretch>
            <a:fillRect/>
          </a:stretch>
        </p:blipFill>
        <p:spPr>
          <a:xfrm>
            <a:off x="4657675" y="1675125"/>
            <a:ext cx="4006450" cy="2196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38" name="Google Shape;438;p38"/>
          <p:cNvSpPr txBox="1"/>
          <p:nvPr>
            <p:ph idx="1" type="body"/>
          </p:nvPr>
        </p:nvSpPr>
        <p:spPr>
          <a:xfrm>
            <a:off x="1297500" y="88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Additional Data Visualization - Distribution of Spend and User Reach by brands</a:t>
            </a:r>
            <a:endParaRPr/>
          </a:p>
        </p:txBody>
      </p:sp>
      <p:pic>
        <p:nvPicPr>
          <p:cNvPr id="439" name="Google Shape;439;p38"/>
          <p:cNvPicPr preferRelativeResize="0"/>
          <p:nvPr/>
        </p:nvPicPr>
        <p:blipFill>
          <a:blip r:embed="rId3">
            <a:alphaModFix/>
          </a:blip>
          <a:stretch>
            <a:fillRect/>
          </a:stretch>
        </p:blipFill>
        <p:spPr>
          <a:xfrm>
            <a:off x="34953" y="1387600"/>
            <a:ext cx="2155797" cy="1667362"/>
          </a:xfrm>
          <a:prstGeom prst="rect">
            <a:avLst/>
          </a:prstGeom>
          <a:noFill/>
          <a:ln>
            <a:noFill/>
          </a:ln>
        </p:spPr>
      </p:pic>
      <p:pic>
        <p:nvPicPr>
          <p:cNvPr id="440" name="Google Shape;440;p38"/>
          <p:cNvPicPr preferRelativeResize="0"/>
          <p:nvPr/>
        </p:nvPicPr>
        <p:blipFill>
          <a:blip r:embed="rId4">
            <a:alphaModFix/>
          </a:blip>
          <a:stretch>
            <a:fillRect/>
          </a:stretch>
        </p:blipFill>
        <p:spPr>
          <a:xfrm>
            <a:off x="2320950" y="1387600"/>
            <a:ext cx="2155800" cy="1665847"/>
          </a:xfrm>
          <a:prstGeom prst="rect">
            <a:avLst/>
          </a:prstGeom>
          <a:noFill/>
          <a:ln>
            <a:noFill/>
          </a:ln>
        </p:spPr>
      </p:pic>
      <p:pic>
        <p:nvPicPr>
          <p:cNvPr id="441" name="Google Shape;441;p38"/>
          <p:cNvPicPr preferRelativeResize="0"/>
          <p:nvPr/>
        </p:nvPicPr>
        <p:blipFill>
          <a:blip r:embed="rId5">
            <a:alphaModFix/>
          </a:blip>
          <a:stretch>
            <a:fillRect/>
          </a:stretch>
        </p:blipFill>
        <p:spPr>
          <a:xfrm>
            <a:off x="4606950" y="1363125"/>
            <a:ext cx="2155800" cy="1696100"/>
          </a:xfrm>
          <a:prstGeom prst="rect">
            <a:avLst/>
          </a:prstGeom>
          <a:noFill/>
          <a:ln>
            <a:noFill/>
          </a:ln>
        </p:spPr>
      </p:pic>
      <p:pic>
        <p:nvPicPr>
          <p:cNvPr id="442" name="Google Shape;442;p38"/>
          <p:cNvPicPr preferRelativeResize="0"/>
          <p:nvPr/>
        </p:nvPicPr>
        <p:blipFill>
          <a:blip r:embed="rId6">
            <a:alphaModFix/>
          </a:blip>
          <a:stretch>
            <a:fillRect/>
          </a:stretch>
        </p:blipFill>
        <p:spPr>
          <a:xfrm>
            <a:off x="6892950" y="1339929"/>
            <a:ext cx="2155800" cy="1675746"/>
          </a:xfrm>
          <a:prstGeom prst="rect">
            <a:avLst/>
          </a:prstGeom>
          <a:noFill/>
          <a:ln>
            <a:noFill/>
          </a:ln>
        </p:spPr>
      </p:pic>
      <p:pic>
        <p:nvPicPr>
          <p:cNvPr id="443" name="Google Shape;443;p38"/>
          <p:cNvPicPr preferRelativeResize="0"/>
          <p:nvPr/>
        </p:nvPicPr>
        <p:blipFill>
          <a:blip r:embed="rId7">
            <a:alphaModFix/>
          </a:blip>
          <a:stretch>
            <a:fillRect/>
          </a:stretch>
        </p:blipFill>
        <p:spPr>
          <a:xfrm>
            <a:off x="644550" y="3205174"/>
            <a:ext cx="2155800" cy="1728203"/>
          </a:xfrm>
          <a:prstGeom prst="rect">
            <a:avLst/>
          </a:prstGeom>
          <a:noFill/>
          <a:ln>
            <a:noFill/>
          </a:ln>
        </p:spPr>
      </p:pic>
      <p:pic>
        <p:nvPicPr>
          <p:cNvPr id="444" name="Google Shape;444;p38"/>
          <p:cNvPicPr preferRelativeResize="0"/>
          <p:nvPr/>
        </p:nvPicPr>
        <p:blipFill>
          <a:blip r:embed="rId8">
            <a:alphaModFix/>
          </a:blip>
          <a:stretch>
            <a:fillRect/>
          </a:stretch>
        </p:blipFill>
        <p:spPr>
          <a:xfrm>
            <a:off x="3368700" y="3162324"/>
            <a:ext cx="2155800" cy="1736617"/>
          </a:xfrm>
          <a:prstGeom prst="rect">
            <a:avLst/>
          </a:prstGeom>
          <a:noFill/>
          <a:ln>
            <a:noFill/>
          </a:ln>
        </p:spPr>
      </p:pic>
      <p:pic>
        <p:nvPicPr>
          <p:cNvPr id="445" name="Google Shape;445;p38"/>
          <p:cNvPicPr preferRelativeResize="0"/>
          <p:nvPr/>
        </p:nvPicPr>
        <p:blipFill>
          <a:blip r:embed="rId9">
            <a:alphaModFix/>
          </a:blip>
          <a:stretch>
            <a:fillRect/>
          </a:stretch>
        </p:blipFill>
        <p:spPr>
          <a:xfrm>
            <a:off x="6229350" y="3168075"/>
            <a:ext cx="2196590" cy="1736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51" name="Google Shape;451;p39"/>
          <p:cNvSpPr txBox="1"/>
          <p:nvPr>
            <p:ph idx="1" type="body"/>
          </p:nvPr>
        </p:nvSpPr>
        <p:spPr>
          <a:xfrm>
            <a:off x="1297500" y="88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Additional Data Visualization - Distribution of Sales and User Conversion  by brands</a:t>
            </a:r>
            <a:endParaRPr/>
          </a:p>
        </p:txBody>
      </p:sp>
      <p:pic>
        <p:nvPicPr>
          <p:cNvPr id="452" name="Google Shape;452;p39"/>
          <p:cNvPicPr preferRelativeResize="0"/>
          <p:nvPr/>
        </p:nvPicPr>
        <p:blipFill>
          <a:blip r:embed="rId3">
            <a:alphaModFix/>
          </a:blip>
          <a:stretch>
            <a:fillRect/>
          </a:stretch>
        </p:blipFill>
        <p:spPr>
          <a:xfrm>
            <a:off x="192400" y="1415280"/>
            <a:ext cx="2068351" cy="1687942"/>
          </a:xfrm>
          <a:prstGeom prst="rect">
            <a:avLst/>
          </a:prstGeom>
          <a:noFill/>
          <a:ln>
            <a:noFill/>
          </a:ln>
        </p:spPr>
      </p:pic>
      <p:pic>
        <p:nvPicPr>
          <p:cNvPr id="453" name="Google Shape;453;p39"/>
          <p:cNvPicPr preferRelativeResize="0"/>
          <p:nvPr/>
        </p:nvPicPr>
        <p:blipFill>
          <a:blip r:embed="rId4">
            <a:alphaModFix/>
          </a:blip>
          <a:stretch>
            <a:fillRect/>
          </a:stretch>
        </p:blipFill>
        <p:spPr>
          <a:xfrm>
            <a:off x="2349588" y="1386743"/>
            <a:ext cx="2105179" cy="1730030"/>
          </a:xfrm>
          <a:prstGeom prst="rect">
            <a:avLst/>
          </a:prstGeom>
          <a:noFill/>
          <a:ln>
            <a:noFill/>
          </a:ln>
        </p:spPr>
      </p:pic>
      <p:pic>
        <p:nvPicPr>
          <p:cNvPr id="454" name="Google Shape;454;p39"/>
          <p:cNvPicPr preferRelativeResize="0"/>
          <p:nvPr/>
        </p:nvPicPr>
        <p:blipFill>
          <a:blip r:embed="rId5">
            <a:alphaModFix/>
          </a:blip>
          <a:stretch>
            <a:fillRect/>
          </a:stretch>
        </p:blipFill>
        <p:spPr>
          <a:xfrm>
            <a:off x="4562695" y="1386730"/>
            <a:ext cx="2208021" cy="1756871"/>
          </a:xfrm>
          <a:prstGeom prst="rect">
            <a:avLst/>
          </a:prstGeom>
          <a:noFill/>
          <a:ln>
            <a:noFill/>
          </a:ln>
        </p:spPr>
      </p:pic>
      <p:pic>
        <p:nvPicPr>
          <p:cNvPr id="455" name="Google Shape;455;p39"/>
          <p:cNvPicPr preferRelativeResize="0"/>
          <p:nvPr/>
        </p:nvPicPr>
        <p:blipFill>
          <a:blip r:embed="rId6">
            <a:alphaModFix/>
          </a:blip>
          <a:stretch>
            <a:fillRect/>
          </a:stretch>
        </p:blipFill>
        <p:spPr>
          <a:xfrm>
            <a:off x="6882150" y="1374788"/>
            <a:ext cx="2105175" cy="1756857"/>
          </a:xfrm>
          <a:prstGeom prst="rect">
            <a:avLst/>
          </a:prstGeom>
          <a:noFill/>
          <a:ln>
            <a:noFill/>
          </a:ln>
        </p:spPr>
      </p:pic>
      <p:pic>
        <p:nvPicPr>
          <p:cNvPr id="456" name="Google Shape;456;p39"/>
          <p:cNvPicPr preferRelativeResize="0"/>
          <p:nvPr/>
        </p:nvPicPr>
        <p:blipFill>
          <a:blip r:embed="rId7">
            <a:alphaModFix/>
          </a:blip>
          <a:stretch>
            <a:fillRect/>
          </a:stretch>
        </p:blipFill>
        <p:spPr>
          <a:xfrm>
            <a:off x="824975" y="3260900"/>
            <a:ext cx="2340325" cy="1746506"/>
          </a:xfrm>
          <a:prstGeom prst="rect">
            <a:avLst/>
          </a:prstGeom>
          <a:noFill/>
          <a:ln>
            <a:noFill/>
          </a:ln>
        </p:spPr>
      </p:pic>
      <p:pic>
        <p:nvPicPr>
          <p:cNvPr id="457" name="Google Shape;457;p39"/>
          <p:cNvPicPr preferRelativeResize="0"/>
          <p:nvPr/>
        </p:nvPicPr>
        <p:blipFill>
          <a:blip r:embed="rId8">
            <a:alphaModFix/>
          </a:blip>
          <a:stretch>
            <a:fillRect/>
          </a:stretch>
        </p:blipFill>
        <p:spPr>
          <a:xfrm>
            <a:off x="3414725" y="3260901"/>
            <a:ext cx="2340325" cy="1753104"/>
          </a:xfrm>
          <a:prstGeom prst="rect">
            <a:avLst/>
          </a:prstGeom>
          <a:noFill/>
          <a:ln>
            <a:noFill/>
          </a:ln>
        </p:spPr>
      </p:pic>
      <p:pic>
        <p:nvPicPr>
          <p:cNvPr id="458" name="Google Shape;458;p39"/>
          <p:cNvPicPr preferRelativeResize="0"/>
          <p:nvPr/>
        </p:nvPicPr>
        <p:blipFill>
          <a:blip r:embed="rId9">
            <a:alphaModFix/>
          </a:blip>
          <a:stretch>
            <a:fillRect/>
          </a:stretch>
        </p:blipFill>
        <p:spPr>
          <a:xfrm>
            <a:off x="5924550" y="3260900"/>
            <a:ext cx="2340315" cy="179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64" name="Google Shape;464;p40"/>
          <p:cNvSpPr txBox="1"/>
          <p:nvPr>
            <p:ph idx="1" type="body"/>
          </p:nvPr>
        </p:nvSpPr>
        <p:spPr>
          <a:xfrm>
            <a:off x="1297500" y="88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Additional Data Visualization - Sales and Spends over time  by brands</a:t>
            </a:r>
            <a:endParaRPr/>
          </a:p>
        </p:txBody>
      </p:sp>
      <p:pic>
        <p:nvPicPr>
          <p:cNvPr id="465" name="Google Shape;465;p40"/>
          <p:cNvPicPr preferRelativeResize="0"/>
          <p:nvPr/>
        </p:nvPicPr>
        <p:blipFill>
          <a:blip r:embed="rId3">
            <a:alphaModFix/>
          </a:blip>
          <a:stretch>
            <a:fillRect/>
          </a:stretch>
        </p:blipFill>
        <p:spPr>
          <a:xfrm>
            <a:off x="1133475" y="1323975"/>
            <a:ext cx="3391990" cy="1720050"/>
          </a:xfrm>
          <a:prstGeom prst="rect">
            <a:avLst/>
          </a:prstGeom>
          <a:noFill/>
          <a:ln>
            <a:noFill/>
          </a:ln>
        </p:spPr>
      </p:pic>
      <p:pic>
        <p:nvPicPr>
          <p:cNvPr id="466" name="Google Shape;466;p40"/>
          <p:cNvPicPr preferRelativeResize="0"/>
          <p:nvPr/>
        </p:nvPicPr>
        <p:blipFill>
          <a:blip r:embed="rId4">
            <a:alphaModFix/>
          </a:blip>
          <a:stretch>
            <a:fillRect/>
          </a:stretch>
        </p:blipFill>
        <p:spPr>
          <a:xfrm>
            <a:off x="1139925" y="3131975"/>
            <a:ext cx="3379103" cy="1720050"/>
          </a:xfrm>
          <a:prstGeom prst="rect">
            <a:avLst/>
          </a:prstGeom>
          <a:noFill/>
          <a:ln>
            <a:noFill/>
          </a:ln>
        </p:spPr>
      </p:pic>
      <p:pic>
        <p:nvPicPr>
          <p:cNvPr id="467" name="Google Shape;467;p40"/>
          <p:cNvPicPr preferRelativeResize="0"/>
          <p:nvPr/>
        </p:nvPicPr>
        <p:blipFill>
          <a:blip r:embed="rId5">
            <a:alphaModFix/>
          </a:blip>
          <a:stretch>
            <a:fillRect/>
          </a:stretch>
        </p:blipFill>
        <p:spPr>
          <a:xfrm>
            <a:off x="5057100" y="3131975"/>
            <a:ext cx="3402675" cy="1720050"/>
          </a:xfrm>
          <a:prstGeom prst="rect">
            <a:avLst/>
          </a:prstGeom>
          <a:noFill/>
          <a:ln>
            <a:noFill/>
          </a:ln>
        </p:spPr>
      </p:pic>
      <p:pic>
        <p:nvPicPr>
          <p:cNvPr id="468" name="Google Shape;468;p40"/>
          <p:cNvPicPr preferRelativeResize="0"/>
          <p:nvPr/>
        </p:nvPicPr>
        <p:blipFill>
          <a:blip r:embed="rId6">
            <a:alphaModFix/>
          </a:blip>
          <a:stretch>
            <a:fillRect/>
          </a:stretch>
        </p:blipFill>
        <p:spPr>
          <a:xfrm>
            <a:off x="5062613" y="1307850"/>
            <a:ext cx="3391648" cy="1720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74" name="Google Shape;474;p41"/>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Google LightweightMMM</a:t>
            </a:r>
            <a:r>
              <a:rPr lang="en"/>
              <a:t> Optimization Outputs</a:t>
            </a:r>
            <a:endParaRPr/>
          </a:p>
        </p:txBody>
      </p:sp>
      <p:pic>
        <p:nvPicPr>
          <p:cNvPr id="475" name="Google Shape;475;p41"/>
          <p:cNvPicPr preferRelativeResize="0"/>
          <p:nvPr/>
        </p:nvPicPr>
        <p:blipFill>
          <a:blip r:embed="rId3">
            <a:alphaModFix/>
          </a:blip>
          <a:stretch>
            <a:fillRect/>
          </a:stretch>
        </p:blipFill>
        <p:spPr>
          <a:xfrm>
            <a:off x="2345475" y="2327900"/>
            <a:ext cx="2209375" cy="2567949"/>
          </a:xfrm>
          <a:prstGeom prst="rect">
            <a:avLst/>
          </a:prstGeom>
          <a:noFill/>
          <a:ln>
            <a:noFill/>
          </a:ln>
        </p:spPr>
      </p:pic>
      <p:pic>
        <p:nvPicPr>
          <p:cNvPr id="476" name="Google Shape;476;p41"/>
          <p:cNvPicPr preferRelativeResize="0"/>
          <p:nvPr/>
        </p:nvPicPr>
        <p:blipFill>
          <a:blip r:embed="rId4">
            <a:alphaModFix/>
          </a:blip>
          <a:stretch>
            <a:fillRect/>
          </a:stretch>
        </p:blipFill>
        <p:spPr>
          <a:xfrm>
            <a:off x="76200" y="2327900"/>
            <a:ext cx="2354576" cy="2567950"/>
          </a:xfrm>
          <a:prstGeom prst="rect">
            <a:avLst/>
          </a:prstGeom>
          <a:noFill/>
          <a:ln>
            <a:noFill/>
          </a:ln>
        </p:spPr>
      </p:pic>
      <p:pic>
        <p:nvPicPr>
          <p:cNvPr id="477" name="Google Shape;477;p41"/>
          <p:cNvPicPr preferRelativeResize="0"/>
          <p:nvPr/>
        </p:nvPicPr>
        <p:blipFill>
          <a:blip r:embed="rId5">
            <a:alphaModFix/>
          </a:blip>
          <a:stretch>
            <a:fillRect/>
          </a:stretch>
        </p:blipFill>
        <p:spPr>
          <a:xfrm>
            <a:off x="6781375" y="2327900"/>
            <a:ext cx="2209375" cy="2567951"/>
          </a:xfrm>
          <a:prstGeom prst="rect">
            <a:avLst/>
          </a:prstGeom>
          <a:noFill/>
          <a:ln>
            <a:noFill/>
          </a:ln>
        </p:spPr>
      </p:pic>
      <p:pic>
        <p:nvPicPr>
          <p:cNvPr id="478" name="Google Shape;478;p41"/>
          <p:cNvPicPr preferRelativeResize="0"/>
          <p:nvPr/>
        </p:nvPicPr>
        <p:blipFill>
          <a:blip r:embed="rId6">
            <a:alphaModFix/>
          </a:blip>
          <a:stretch>
            <a:fillRect/>
          </a:stretch>
        </p:blipFill>
        <p:spPr>
          <a:xfrm>
            <a:off x="4629150" y="2327900"/>
            <a:ext cx="2209374" cy="2567951"/>
          </a:xfrm>
          <a:prstGeom prst="rect">
            <a:avLst/>
          </a:prstGeom>
          <a:noFill/>
          <a:ln>
            <a:noFill/>
          </a:ln>
        </p:spPr>
      </p:pic>
      <p:sp>
        <p:nvSpPr>
          <p:cNvPr id="479" name="Google Shape;479;p41"/>
          <p:cNvSpPr/>
          <p:nvPr/>
        </p:nvSpPr>
        <p:spPr>
          <a:xfrm rot="-865">
            <a:off x="105295" y="1651663"/>
            <a:ext cx="11922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Brand C</a:t>
            </a:r>
            <a:endParaRPr>
              <a:latin typeface="Lato"/>
              <a:ea typeface="Lato"/>
              <a:cs typeface="Lato"/>
              <a:sym typeface="Lato"/>
            </a:endParaRPr>
          </a:p>
        </p:txBody>
      </p:sp>
      <p:sp>
        <p:nvSpPr>
          <p:cNvPr id="480" name="Google Shape;480;p41"/>
          <p:cNvSpPr/>
          <p:nvPr/>
        </p:nvSpPr>
        <p:spPr>
          <a:xfrm rot="-865">
            <a:off x="4629145" y="1651663"/>
            <a:ext cx="11922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Brand LA</a:t>
            </a:r>
            <a:endParaRPr>
              <a:latin typeface="Lato"/>
              <a:ea typeface="Lato"/>
              <a:cs typeface="Lato"/>
              <a:sym typeface="Lato"/>
            </a:endParaRPr>
          </a:p>
        </p:txBody>
      </p:sp>
      <p:sp>
        <p:nvSpPr>
          <p:cNvPr id="481" name="Google Shape;481;p41"/>
          <p:cNvSpPr/>
          <p:nvPr/>
        </p:nvSpPr>
        <p:spPr>
          <a:xfrm>
            <a:off x="8592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482" name="Google Shape;482;p41"/>
          <p:cNvSpPr/>
          <p:nvPr/>
        </p:nvSpPr>
        <p:spPr>
          <a:xfrm>
            <a:off x="242167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sp>
        <p:nvSpPr>
          <p:cNvPr id="483" name="Google Shape;483;p41"/>
          <p:cNvSpPr/>
          <p:nvPr/>
        </p:nvSpPr>
        <p:spPr>
          <a:xfrm>
            <a:off x="4629150"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484" name="Google Shape;484;p41"/>
          <p:cNvSpPr/>
          <p:nvPr/>
        </p:nvSpPr>
        <p:spPr>
          <a:xfrm>
            <a:off x="683662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a:t>
            </a:r>
            <a:r>
              <a:rPr lang="en" sz="1500"/>
              <a:t>nalysis of aggregate data sourced from Amazon Marketing Cloud</a:t>
            </a:r>
            <a:endParaRPr sz="1500"/>
          </a:p>
          <a:p>
            <a:pPr indent="0" lvl="0" marL="457200" rtl="0" algn="l">
              <a:spcBef>
                <a:spcPts val="1200"/>
              </a:spcBef>
              <a:spcAft>
                <a:spcPts val="0"/>
              </a:spcAft>
              <a:buNone/>
            </a:pPr>
            <a:r>
              <a:t/>
            </a:r>
            <a:endParaRPr sz="1500"/>
          </a:p>
          <a:p>
            <a:pPr indent="-323850" lvl="1" marL="914400" rtl="0" algn="l">
              <a:spcBef>
                <a:spcPts val="1200"/>
              </a:spcBef>
              <a:spcAft>
                <a:spcPts val="0"/>
              </a:spcAft>
              <a:buSzPts val="1500"/>
              <a:buChar char="➢"/>
            </a:pPr>
            <a:r>
              <a:rPr lang="en" sz="1500"/>
              <a:t>Daily data from seven brands spanning a duration of 12.5 months</a:t>
            </a:r>
            <a:endParaRPr sz="1500"/>
          </a:p>
          <a:p>
            <a:pPr indent="-323850" lvl="1" marL="914400" rtl="0" algn="l">
              <a:spcBef>
                <a:spcPts val="0"/>
              </a:spcBef>
              <a:spcAft>
                <a:spcPts val="0"/>
              </a:spcAft>
              <a:buSzPts val="1500"/>
              <a:buChar char="➢"/>
            </a:pPr>
            <a:r>
              <a:rPr lang="en" sz="1500"/>
              <a:t>One dataset on sales and converted users for each brand</a:t>
            </a:r>
            <a:endParaRPr sz="1500"/>
          </a:p>
          <a:p>
            <a:pPr indent="-323850" lvl="1" marL="914400" rtl="0" algn="l">
              <a:spcBef>
                <a:spcPts val="0"/>
              </a:spcBef>
              <a:spcAft>
                <a:spcPts val="0"/>
              </a:spcAft>
              <a:buSzPts val="1500"/>
              <a:buChar char="➢"/>
            </a:pPr>
            <a:r>
              <a:rPr lang="en" sz="1500"/>
              <a:t>One dataset on spend and user reach of six media channels (i.e. display, sponsored products, sponsored brands, sponsored display, videos, OTT) for each brand</a:t>
            </a:r>
            <a:endParaRPr sz="1500"/>
          </a:p>
          <a:p>
            <a:pPr indent="0" lvl="0" marL="45720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490" name="Google Shape;490;p42"/>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Google LightweightMMM Optimization Outputs</a:t>
            </a:r>
            <a:endParaRPr/>
          </a:p>
        </p:txBody>
      </p:sp>
      <p:sp>
        <p:nvSpPr>
          <p:cNvPr id="491" name="Google Shape;491;p42"/>
          <p:cNvSpPr/>
          <p:nvPr/>
        </p:nvSpPr>
        <p:spPr>
          <a:xfrm rot="-865">
            <a:off x="105295" y="1651663"/>
            <a:ext cx="11922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Brand M</a:t>
            </a:r>
            <a:endParaRPr>
              <a:latin typeface="Lato"/>
              <a:ea typeface="Lato"/>
              <a:cs typeface="Lato"/>
              <a:sym typeface="Lato"/>
            </a:endParaRPr>
          </a:p>
        </p:txBody>
      </p:sp>
      <p:sp>
        <p:nvSpPr>
          <p:cNvPr id="492" name="Google Shape;492;p42"/>
          <p:cNvSpPr/>
          <p:nvPr/>
        </p:nvSpPr>
        <p:spPr>
          <a:xfrm rot="-865">
            <a:off x="4629145" y="1651663"/>
            <a:ext cx="1192200" cy="33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Lato"/>
                <a:ea typeface="Lato"/>
                <a:cs typeface="Lato"/>
                <a:sym typeface="Lato"/>
              </a:rPr>
              <a:t>Brand N</a:t>
            </a:r>
            <a:endParaRPr>
              <a:latin typeface="Lato"/>
              <a:ea typeface="Lato"/>
              <a:cs typeface="Lato"/>
              <a:sym typeface="Lato"/>
            </a:endParaRPr>
          </a:p>
        </p:txBody>
      </p:sp>
      <p:sp>
        <p:nvSpPr>
          <p:cNvPr id="493" name="Google Shape;493;p42"/>
          <p:cNvSpPr/>
          <p:nvPr/>
        </p:nvSpPr>
        <p:spPr>
          <a:xfrm>
            <a:off x="8592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494" name="Google Shape;494;p42"/>
          <p:cNvSpPr/>
          <p:nvPr/>
        </p:nvSpPr>
        <p:spPr>
          <a:xfrm>
            <a:off x="242167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sp>
        <p:nvSpPr>
          <p:cNvPr id="495" name="Google Shape;495;p42"/>
          <p:cNvSpPr/>
          <p:nvPr/>
        </p:nvSpPr>
        <p:spPr>
          <a:xfrm>
            <a:off x="4629150"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496" name="Google Shape;496;p42"/>
          <p:cNvSpPr/>
          <p:nvPr/>
        </p:nvSpPr>
        <p:spPr>
          <a:xfrm>
            <a:off x="6836625" y="2061450"/>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497" name="Google Shape;497;p42"/>
          <p:cNvPicPr preferRelativeResize="0"/>
          <p:nvPr/>
        </p:nvPicPr>
        <p:blipFill>
          <a:blip r:embed="rId3">
            <a:alphaModFix/>
          </a:blip>
          <a:stretch>
            <a:fillRect/>
          </a:stretch>
        </p:blipFill>
        <p:spPr>
          <a:xfrm>
            <a:off x="2312450" y="2306950"/>
            <a:ext cx="2302724" cy="2609851"/>
          </a:xfrm>
          <a:prstGeom prst="rect">
            <a:avLst/>
          </a:prstGeom>
          <a:noFill/>
          <a:ln>
            <a:noFill/>
          </a:ln>
        </p:spPr>
      </p:pic>
      <p:pic>
        <p:nvPicPr>
          <p:cNvPr id="498" name="Google Shape;498;p42"/>
          <p:cNvPicPr preferRelativeResize="0"/>
          <p:nvPr/>
        </p:nvPicPr>
        <p:blipFill>
          <a:blip r:embed="rId4">
            <a:alphaModFix/>
          </a:blip>
          <a:stretch>
            <a:fillRect/>
          </a:stretch>
        </p:blipFill>
        <p:spPr>
          <a:xfrm>
            <a:off x="85925" y="2307200"/>
            <a:ext cx="2302726" cy="2588650"/>
          </a:xfrm>
          <a:prstGeom prst="rect">
            <a:avLst/>
          </a:prstGeom>
          <a:noFill/>
          <a:ln>
            <a:noFill/>
          </a:ln>
        </p:spPr>
      </p:pic>
      <p:pic>
        <p:nvPicPr>
          <p:cNvPr id="499" name="Google Shape;499;p42"/>
          <p:cNvPicPr preferRelativeResize="0"/>
          <p:nvPr/>
        </p:nvPicPr>
        <p:blipFill>
          <a:blip r:embed="rId5">
            <a:alphaModFix/>
          </a:blip>
          <a:stretch>
            <a:fillRect/>
          </a:stretch>
        </p:blipFill>
        <p:spPr>
          <a:xfrm>
            <a:off x="6757250" y="2296600"/>
            <a:ext cx="2342225" cy="2609849"/>
          </a:xfrm>
          <a:prstGeom prst="rect">
            <a:avLst/>
          </a:prstGeom>
          <a:noFill/>
          <a:ln>
            <a:noFill/>
          </a:ln>
        </p:spPr>
      </p:pic>
      <p:pic>
        <p:nvPicPr>
          <p:cNvPr id="500" name="Google Shape;500;p42"/>
          <p:cNvPicPr preferRelativeResize="0"/>
          <p:nvPr/>
        </p:nvPicPr>
        <p:blipFill>
          <a:blip r:embed="rId6">
            <a:alphaModFix/>
          </a:blip>
          <a:stretch>
            <a:fillRect/>
          </a:stretch>
        </p:blipFill>
        <p:spPr>
          <a:xfrm>
            <a:off x="4629150" y="2296600"/>
            <a:ext cx="2249801" cy="2609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06" name="Google Shape;506;p43"/>
          <p:cNvSpPr txBox="1"/>
          <p:nvPr>
            <p:ph idx="1" type="body"/>
          </p:nvPr>
        </p:nvSpPr>
        <p:spPr>
          <a:xfrm>
            <a:off x="1297500" y="891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Robyn Outputs</a:t>
            </a:r>
            <a:endParaRPr/>
          </a:p>
        </p:txBody>
      </p:sp>
      <p:pic>
        <p:nvPicPr>
          <p:cNvPr id="507" name="Google Shape;507;p43"/>
          <p:cNvPicPr preferRelativeResize="0"/>
          <p:nvPr/>
        </p:nvPicPr>
        <p:blipFill>
          <a:blip r:embed="rId3">
            <a:alphaModFix/>
          </a:blip>
          <a:stretch>
            <a:fillRect/>
          </a:stretch>
        </p:blipFill>
        <p:spPr>
          <a:xfrm>
            <a:off x="711802" y="1828900"/>
            <a:ext cx="3947825" cy="3266975"/>
          </a:xfrm>
          <a:prstGeom prst="rect">
            <a:avLst/>
          </a:prstGeom>
          <a:noFill/>
          <a:ln>
            <a:noFill/>
          </a:ln>
        </p:spPr>
      </p:pic>
      <p:pic>
        <p:nvPicPr>
          <p:cNvPr id="508" name="Google Shape;508;p43"/>
          <p:cNvPicPr preferRelativeResize="0"/>
          <p:nvPr/>
        </p:nvPicPr>
        <p:blipFill>
          <a:blip r:embed="rId4">
            <a:alphaModFix/>
          </a:blip>
          <a:stretch>
            <a:fillRect/>
          </a:stretch>
        </p:blipFill>
        <p:spPr>
          <a:xfrm>
            <a:off x="4772025" y="1828900"/>
            <a:ext cx="3973977" cy="3266975"/>
          </a:xfrm>
          <a:prstGeom prst="rect">
            <a:avLst/>
          </a:prstGeom>
          <a:noFill/>
          <a:ln>
            <a:noFill/>
          </a:ln>
        </p:spPr>
      </p:pic>
      <p:sp>
        <p:nvSpPr>
          <p:cNvPr id="509" name="Google Shape;509;p43"/>
          <p:cNvSpPr/>
          <p:nvPr/>
        </p:nvSpPr>
        <p:spPr>
          <a:xfrm rot="-865">
            <a:off x="711800" y="1307996"/>
            <a:ext cx="11922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All Brands</a:t>
            </a:r>
            <a:endParaRPr sz="1200">
              <a:latin typeface="Lato"/>
              <a:ea typeface="Lato"/>
              <a:cs typeface="Lato"/>
              <a:sym typeface="Lato"/>
            </a:endParaRPr>
          </a:p>
        </p:txBody>
      </p:sp>
      <p:sp>
        <p:nvSpPr>
          <p:cNvPr id="510" name="Google Shape;510;p43"/>
          <p:cNvSpPr/>
          <p:nvPr/>
        </p:nvSpPr>
        <p:spPr>
          <a:xfrm>
            <a:off x="711800"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511" name="Google Shape;511;p43"/>
          <p:cNvSpPr/>
          <p:nvPr/>
        </p:nvSpPr>
        <p:spPr>
          <a:xfrm>
            <a:off x="4772025"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17" name="Google Shape;517;p44"/>
          <p:cNvSpPr txBox="1"/>
          <p:nvPr>
            <p:ph idx="1" type="body"/>
          </p:nvPr>
        </p:nvSpPr>
        <p:spPr>
          <a:xfrm>
            <a:off x="1297500" y="891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Robyn Outputs</a:t>
            </a:r>
            <a:endParaRPr/>
          </a:p>
        </p:txBody>
      </p:sp>
      <p:sp>
        <p:nvSpPr>
          <p:cNvPr id="518" name="Google Shape;518;p44"/>
          <p:cNvSpPr/>
          <p:nvPr/>
        </p:nvSpPr>
        <p:spPr>
          <a:xfrm rot="-865">
            <a:off x="711800" y="1307996"/>
            <a:ext cx="11922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Brand C</a:t>
            </a:r>
            <a:endParaRPr sz="1200">
              <a:latin typeface="Lato"/>
              <a:ea typeface="Lato"/>
              <a:cs typeface="Lato"/>
              <a:sym typeface="Lato"/>
            </a:endParaRPr>
          </a:p>
        </p:txBody>
      </p:sp>
      <p:sp>
        <p:nvSpPr>
          <p:cNvPr id="519" name="Google Shape;519;p44"/>
          <p:cNvSpPr/>
          <p:nvPr/>
        </p:nvSpPr>
        <p:spPr>
          <a:xfrm>
            <a:off x="711800"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520" name="Google Shape;520;p44"/>
          <p:cNvSpPr/>
          <p:nvPr/>
        </p:nvSpPr>
        <p:spPr>
          <a:xfrm>
            <a:off x="4772025"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521" name="Google Shape;521;p44"/>
          <p:cNvPicPr preferRelativeResize="0"/>
          <p:nvPr/>
        </p:nvPicPr>
        <p:blipFill rotWithShape="1">
          <a:blip r:embed="rId3">
            <a:alphaModFix/>
          </a:blip>
          <a:srcRect b="0" l="2028" r="0" t="0"/>
          <a:stretch/>
        </p:blipFill>
        <p:spPr>
          <a:xfrm>
            <a:off x="716275" y="1828900"/>
            <a:ext cx="3979549" cy="3111932"/>
          </a:xfrm>
          <a:prstGeom prst="rect">
            <a:avLst/>
          </a:prstGeom>
          <a:noFill/>
          <a:ln>
            <a:noFill/>
          </a:ln>
        </p:spPr>
      </p:pic>
      <p:pic>
        <p:nvPicPr>
          <p:cNvPr id="522" name="Google Shape;522;p44"/>
          <p:cNvPicPr preferRelativeResize="0"/>
          <p:nvPr/>
        </p:nvPicPr>
        <p:blipFill>
          <a:blip r:embed="rId4">
            <a:alphaModFix/>
          </a:blip>
          <a:stretch>
            <a:fillRect/>
          </a:stretch>
        </p:blipFill>
        <p:spPr>
          <a:xfrm>
            <a:off x="4772025" y="1828900"/>
            <a:ext cx="3988415" cy="31119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28" name="Google Shape;528;p45"/>
          <p:cNvSpPr txBox="1"/>
          <p:nvPr>
            <p:ph idx="1" type="body"/>
          </p:nvPr>
        </p:nvSpPr>
        <p:spPr>
          <a:xfrm>
            <a:off x="1297500" y="891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Robyn Outputs</a:t>
            </a:r>
            <a:endParaRPr/>
          </a:p>
        </p:txBody>
      </p:sp>
      <p:sp>
        <p:nvSpPr>
          <p:cNvPr id="529" name="Google Shape;529;p45"/>
          <p:cNvSpPr/>
          <p:nvPr/>
        </p:nvSpPr>
        <p:spPr>
          <a:xfrm rot="-865">
            <a:off x="711800" y="1307996"/>
            <a:ext cx="11922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Brand LA</a:t>
            </a:r>
            <a:endParaRPr sz="1200">
              <a:latin typeface="Lato"/>
              <a:ea typeface="Lato"/>
              <a:cs typeface="Lato"/>
              <a:sym typeface="Lato"/>
            </a:endParaRPr>
          </a:p>
        </p:txBody>
      </p:sp>
      <p:sp>
        <p:nvSpPr>
          <p:cNvPr id="530" name="Google Shape;530;p45"/>
          <p:cNvSpPr/>
          <p:nvPr/>
        </p:nvSpPr>
        <p:spPr>
          <a:xfrm>
            <a:off x="711800"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531" name="Google Shape;531;p45"/>
          <p:cNvSpPr/>
          <p:nvPr/>
        </p:nvSpPr>
        <p:spPr>
          <a:xfrm>
            <a:off x="4772025"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532" name="Google Shape;532;p45"/>
          <p:cNvPicPr preferRelativeResize="0"/>
          <p:nvPr/>
        </p:nvPicPr>
        <p:blipFill>
          <a:blip r:embed="rId3">
            <a:alphaModFix/>
          </a:blip>
          <a:stretch>
            <a:fillRect/>
          </a:stretch>
        </p:blipFill>
        <p:spPr>
          <a:xfrm>
            <a:off x="711800" y="1861175"/>
            <a:ext cx="3950250" cy="3167450"/>
          </a:xfrm>
          <a:prstGeom prst="rect">
            <a:avLst/>
          </a:prstGeom>
          <a:noFill/>
          <a:ln>
            <a:noFill/>
          </a:ln>
        </p:spPr>
      </p:pic>
      <p:pic>
        <p:nvPicPr>
          <p:cNvPr id="533" name="Google Shape;533;p45"/>
          <p:cNvPicPr preferRelativeResize="0"/>
          <p:nvPr/>
        </p:nvPicPr>
        <p:blipFill>
          <a:blip r:embed="rId4">
            <a:alphaModFix/>
          </a:blip>
          <a:stretch>
            <a:fillRect/>
          </a:stretch>
        </p:blipFill>
        <p:spPr>
          <a:xfrm>
            <a:off x="4772025" y="1861175"/>
            <a:ext cx="3857777" cy="31674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39" name="Google Shape;539;p46"/>
          <p:cNvSpPr txBox="1"/>
          <p:nvPr>
            <p:ph idx="1" type="body"/>
          </p:nvPr>
        </p:nvSpPr>
        <p:spPr>
          <a:xfrm>
            <a:off x="1297500" y="891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Robyn Outputs</a:t>
            </a:r>
            <a:endParaRPr/>
          </a:p>
        </p:txBody>
      </p:sp>
      <p:sp>
        <p:nvSpPr>
          <p:cNvPr id="540" name="Google Shape;540;p46"/>
          <p:cNvSpPr/>
          <p:nvPr/>
        </p:nvSpPr>
        <p:spPr>
          <a:xfrm rot="-865">
            <a:off x="711800" y="1307996"/>
            <a:ext cx="11922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Brand M</a:t>
            </a:r>
            <a:endParaRPr sz="1200">
              <a:latin typeface="Lato"/>
              <a:ea typeface="Lato"/>
              <a:cs typeface="Lato"/>
              <a:sym typeface="Lato"/>
            </a:endParaRPr>
          </a:p>
        </p:txBody>
      </p:sp>
      <p:sp>
        <p:nvSpPr>
          <p:cNvPr id="541" name="Google Shape;541;p46"/>
          <p:cNvSpPr/>
          <p:nvPr/>
        </p:nvSpPr>
        <p:spPr>
          <a:xfrm>
            <a:off x="711800"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542" name="Google Shape;542;p46"/>
          <p:cNvSpPr/>
          <p:nvPr/>
        </p:nvSpPr>
        <p:spPr>
          <a:xfrm>
            <a:off x="4772025"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543" name="Google Shape;543;p46"/>
          <p:cNvPicPr preferRelativeResize="0"/>
          <p:nvPr/>
        </p:nvPicPr>
        <p:blipFill>
          <a:blip r:embed="rId3">
            <a:alphaModFix/>
          </a:blip>
          <a:stretch>
            <a:fillRect/>
          </a:stretch>
        </p:blipFill>
        <p:spPr>
          <a:xfrm>
            <a:off x="711800" y="1828900"/>
            <a:ext cx="4004875" cy="3080274"/>
          </a:xfrm>
          <a:prstGeom prst="rect">
            <a:avLst/>
          </a:prstGeom>
          <a:noFill/>
          <a:ln>
            <a:noFill/>
          </a:ln>
        </p:spPr>
      </p:pic>
      <p:pic>
        <p:nvPicPr>
          <p:cNvPr id="544" name="Google Shape;544;p46"/>
          <p:cNvPicPr preferRelativeResize="0"/>
          <p:nvPr/>
        </p:nvPicPr>
        <p:blipFill>
          <a:blip r:embed="rId4">
            <a:alphaModFix/>
          </a:blip>
          <a:stretch>
            <a:fillRect/>
          </a:stretch>
        </p:blipFill>
        <p:spPr>
          <a:xfrm>
            <a:off x="4772025" y="1828900"/>
            <a:ext cx="3942542" cy="30802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50" name="Google Shape;550;p47"/>
          <p:cNvSpPr txBox="1"/>
          <p:nvPr>
            <p:ph idx="1" type="body"/>
          </p:nvPr>
        </p:nvSpPr>
        <p:spPr>
          <a:xfrm>
            <a:off x="1297500" y="8912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Robyn Outputs</a:t>
            </a:r>
            <a:endParaRPr/>
          </a:p>
        </p:txBody>
      </p:sp>
      <p:sp>
        <p:nvSpPr>
          <p:cNvPr id="551" name="Google Shape;551;p47"/>
          <p:cNvSpPr/>
          <p:nvPr/>
        </p:nvSpPr>
        <p:spPr>
          <a:xfrm rot="-865">
            <a:off x="711800" y="1307996"/>
            <a:ext cx="1192200" cy="21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Lato"/>
                <a:ea typeface="Lato"/>
                <a:cs typeface="Lato"/>
                <a:sym typeface="Lato"/>
              </a:rPr>
              <a:t>Brand N</a:t>
            </a:r>
            <a:endParaRPr sz="1200">
              <a:latin typeface="Lato"/>
              <a:ea typeface="Lato"/>
              <a:cs typeface="Lato"/>
              <a:sym typeface="Lato"/>
            </a:endParaRPr>
          </a:p>
        </p:txBody>
      </p:sp>
      <p:sp>
        <p:nvSpPr>
          <p:cNvPr id="552" name="Google Shape;552;p47"/>
          <p:cNvSpPr/>
          <p:nvPr/>
        </p:nvSpPr>
        <p:spPr>
          <a:xfrm>
            <a:off x="711800"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±40%</a:t>
            </a:r>
            <a:endParaRPr b="1" sz="1100">
              <a:solidFill>
                <a:schemeClr val="lt1"/>
              </a:solidFill>
              <a:latin typeface="Lato"/>
              <a:ea typeface="Lato"/>
              <a:cs typeface="Lato"/>
              <a:sym typeface="Lato"/>
            </a:endParaRPr>
          </a:p>
        </p:txBody>
      </p:sp>
      <p:sp>
        <p:nvSpPr>
          <p:cNvPr id="553" name="Google Shape;553;p47"/>
          <p:cNvSpPr/>
          <p:nvPr/>
        </p:nvSpPr>
        <p:spPr>
          <a:xfrm>
            <a:off x="4772025" y="1545275"/>
            <a:ext cx="1192200" cy="2664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Lato"/>
                <a:ea typeface="Lato"/>
                <a:cs typeface="Lato"/>
                <a:sym typeface="Lato"/>
              </a:rPr>
              <a:t>±100%</a:t>
            </a:r>
            <a:endParaRPr b="1" sz="1100">
              <a:solidFill>
                <a:schemeClr val="lt1"/>
              </a:solidFill>
              <a:latin typeface="Lato"/>
              <a:ea typeface="Lato"/>
              <a:cs typeface="Lato"/>
              <a:sym typeface="Lato"/>
            </a:endParaRPr>
          </a:p>
        </p:txBody>
      </p:sp>
      <p:pic>
        <p:nvPicPr>
          <p:cNvPr id="554" name="Google Shape;554;p47"/>
          <p:cNvPicPr preferRelativeResize="0"/>
          <p:nvPr/>
        </p:nvPicPr>
        <p:blipFill>
          <a:blip r:embed="rId3">
            <a:alphaModFix/>
          </a:blip>
          <a:stretch>
            <a:fillRect/>
          </a:stretch>
        </p:blipFill>
        <p:spPr>
          <a:xfrm>
            <a:off x="711800" y="1828900"/>
            <a:ext cx="3942549" cy="3244100"/>
          </a:xfrm>
          <a:prstGeom prst="rect">
            <a:avLst/>
          </a:prstGeom>
          <a:noFill/>
          <a:ln>
            <a:noFill/>
          </a:ln>
        </p:spPr>
      </p:pic>
      <p:pic>
        <p:nvPicPr>
          <p:cNvPr id="555" name="Google Shape;555;p47"/>
          <p:cNvPicPr preferRelativeResize="0"/>
          <p:nvPr/>
        </p:nvPicPr>
        <p:blipFill>
          <a:blip r:embed="rId4">
            <a:alphaModFix/>
          </a:blip>
          <a:stretch>
            <a:fillRect/>
          </a:stretch>
        </p:blipFill>
        <p:spPr>
          <a:xfrm>
            <a:off x="4772025" y="1828900"/>
            <a:ext cx="3905581" cy="324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a:t>
            </a:r>
            <a:endParaRPr/>
          </a:p>
        </p:txBody>
      </p:sp>
      <p:sp>
        <p:nvSpPr>
          <p:cNvPr id="153" name="Google Shape;153;p16"/>
          <p:cNvSpPr txBox="1"/>
          <p:nvPr>
            <p:ph idx="1" type="body"/>
          </p:nvPr>
        </p:nvSpPr>
        <p:spPr>
          <a:xfrm>
            <a:off x="1297500" y="88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500"/>
              <a:t>Data Preprocessing</a:t>
            </a:r>
            <a:endParaRPr i="1" sz="1500"/>
          </a:p>
          <a:p>
            <a:pPr indent="-323850" lvl="0" marL="457200" rtl="0" algn="l">
              <a:lnSpc>
                <a:spcPct val="100000"/>
              </a:lnSpc>
              <a:spcBef>
                <a:spcPts val="1200"/>
              </a:spcBef>
              <a:spcAft>
                <a:spcPts val="0"/>
              </a:spcAft>
              <a:buSzPts val="1500"/>
              <a:buAutoNum type="arabicPeriod"/>
            </a:pPr>
            <a:r>
              <a:rPr lang="en" sz="1500"/>
              <a:t>Merge  the two datasets provided by Habu into a dataframe in a format that can be used for further analysis</a:t>
            </a:r>
            <a:endParaRPr sz="1500"/>
          </a:p>
          <a:p>
            <a:pPr indent="0" lvl="0" marL="0" rtl="0" algn="l">
              <a:spcBef>
                <a:spcPts val="1200"/>
              </a:spcBef>
              <a:spcAft>
                <a:spcPts val="1200"/>
              </a:spcAft>
              <a:buNone/>
            </a:pPr>
            <a:r>
              <a:t/>
            </a:r>
            <a:endParaRPr sz="1500"/>
          </a:p>
        </p:txBody>
      </p:sp>
      <p:pic>
        <p:nvPicPr>
          <p:cNvPr id="154" name="Google Shape;154;p16"/>
          <p:cNvPicPr preferRelativeResize="0"/>
          <p:nvPr/>
        </p:nvPicPr>
        <p:blipFill>
          <a:blip r:embed="rId3">
            <a:alphaModFix/>
          </a:blip>
          <a:stretch>
            <a:fillRect/>
          </a:stretch>
        </p:blipFill>
        <p:spPr>
          <a:xfrm>
            <a:off x="1990725" y="1926525"/>
            <a:ext cx="2250950" cy="1801348"/>
          </a:xfrm>
          <a:prstGeom prst="rect">
            <a:avLst/>
          </a:prstGeom>
          <a:noFill/>
          <a:ln>
            <a:noFill/>
          </a:ln>
        </p:spPr>
      </p:pic>
      <p:pic>
        <p:nvPicPr>
          <p:cNvPr id="155" name="Google Shape;155;p16"/>
          <p:cNvPicPr preferRelativeResize="0"/>
          <p:nvPr/>
        </p:nvPicPr>
        <p:blipFill rotWithShape="1">
          <a:blip r:embed="rId4">
            <a:alphaModFix/>
          </a:blip>
          <a:srcRect b="12595" l="0" r="0" t="0"/>
          <a:stretch/>
        </p:blipFill>
        <p:spPr>
          <a:xfrm>
            <a:off x="5084815" y="1937875"/>
            <a:ext cx="2071286" cy="1801350"/>
          </a:xfrm>
          <a:prstGeom prst="rect">
            <a:avLst/>
          </a:prstGeom>
          <a:noFill/>
          <a:ln>
            <a:noFill/>
          </a:ln>
        </p:spPr>
      </p:pic>
      <p:sp>
        <p:nvSpPr>
          <p:cNvPr id="156" name="Google Shape;156;p16"/>
          <p:cNvSpPr txBox="1"/>
          <p:nvPr/>
        </p:nvSpPr>
        <p:spPr>
          <a:xfrm>
            <a:off x="4401250" y="2564700"/>
            <a:ext cx="4764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Lato"/>
                <a:ea typeface="Lato"/>
                <a:cs typeface="Lato"/>
                <a:sym typeface="Lato"/>
              </a:rPr>
              <a:t>+</a:t>
            </a:r>
            <a:endParaRPr sz="3000">
              <a:solidFill>
                <a:schemeClr val="lt1"/>
              </a:solidFill>
              <a:latin typeface="Lato"/>
              <a:ea typeface="Lato"/>
              <a:cs typeface="Lato"/>
              <a:sym typeface="Lato"/>
            </a:endParaRPr>
          </a:p>
        </p:txBody>
      </p:sp>
      <p:pic>
        <p:nvPicPr>
          <p:cNvPr id="157" name="Google Shape;157;p16"/>
          <p:cNvPicPr preferRelativeResize="0"/>
          <p:nvPr/>
        </p:nvPicPr>
        <p:blipFill rotWithShape="1">
          <a:blip r:embed="rId5">
            <a:alphaModFix/>
          </a:blip>
          <a:srcRect b="-35116" l="0" r="0" t="0"/>
          <a:stretch/>
        </p:blipFill>
        <p:spPr>
          <a:xfrm>
            <a:off x="1602300" y="3798750"/>
            <a:ext cx="6067425" cy="165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a:t>
            </a:r>
            <a:endParaRPr/>
          </a:p>
        </p:txBody>
      </p:sp>
      <p:sp>
        <p:nvSpPr>
          <p:cNvPr id="163" name="Google Shape;163;p17"/>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i="1" lang="en" sz="1500"/>
              <a:t>Exploratory Data Analysis</a:t>
            </a:r>
            <a:endParaRPr i="1" sz="1500"/>
          </a:p>
          <a:p>
            <a:pPr indent="-323850" lvl="0" marL="457200" rtl="0" algn="l">
              <a:spcBef>
                <a:spcPts val="1200"/>
              </a:spcBef>
              <a:spcAft>
                <a:spcPts val="0"/>
              </a:spcAft>
              <a:buSzPts val="1500"/>
              <a:buAutoNum type="arabicPeriod" startAt="2"/>
            </a:pPr>
            <a:r>
              <a:rPr lang="en" sz="1500"/>
              <a:t>Simple descriptive statistics and data visualizations </a:t>
            </a:r>
            <a:endParaRPr sz="1500"/>
          </a:p>
          <a:p>
            <a:pPr indent="-323850" lvl="0" marL="457200" rtl="0" algn="l">
              <a:spcBef>
                <a:spcPts val="0"/>
              </a:spcBef>
              <a:spcAft>
                <a:spcPts val="0"/>
              </a:spcAft>
              <a:buSzPts val="1500"/>
              <a:buAutoNum type="arabicPeriod" startAt="2"/>
            </a:pPr>
            <a:r>
              <a:rPr lang="en" sz="1500"/>
              <a:t>Calculate simple ROI for all brands combined and individual brands</a:t>
            </a:r>
            <a:endParaRPr sz="1500"/>
          </a:p>
          <a:p>
            <a:pPr indent="-323850" lvl="0" marL="457200" rtl="0" algn="l">
              <a:spcBef>
                <a:spcPts val="0"/>
              </a:spcBef>
              <a:spcAft>
                <a:spcPts val="0"/>
              </a:spcAft>
              <a:buSzPts val="1500"/>
              <a:buAutoNum type="arabicPeriod" startAt="2"/>
            </a:pPr>
            <a:r>
              <a:rPr lang="en" sz="1500"/>
              <a:t>Run multiple linear regression models </a:t>
            </a:r>
            <a:endParaRPr sz="1500"/>
          </a:p>
          <a:p>
            <a:pPr indent="0" lvl="0" marL="0" rtl="0" algn="l">
              <a:spcBef>
                <a:spcPts val="1200"/>
              </a:spcBef>
              <a:spcAft>
                <a:spcPts val="0"/>
              </a:spcAft>
              <a:buNone/>
            </a:pPr>
            <a:r>
              <a:rPr i="1" lang="en" sz="1500"/>
              <a:t>Marketing Mix Models</a:t>
            </a:r>
            <a:endParaRPr i="1" sz="1500"/>
          </a:p>
          <a:p>
            <a:pPr indent="-323850" lvl="0" marL="457200" rtl="0" algn="l">
              <a:spcBef>
                <a:spcPts val="1200"/>
              </a:spcBef>
              <a:spcAft>
                <a:spcPts val="0"/>
              </a:spcAft>
              <a:buSzPts val="1500"/>
              <a:buAutoNum type="arabicPeriod" startAt="2"/>
            </a:pPr>
            <a:r>
              <a:rPr lang="en" sz="1500"/>
              <a:t>Build a Marketing Mix Model with Google’s LightweightMMM for all brands combined and for individual brands</a:t>
            </a:r>
            <a:endParaRPr sz="1500"/>
          </a:p>
          <a:p>
            <a:pPr indent="-323850" lvl="0" marL="457200" rtl="0" algn="l">
              <a:spcBef>
                <a:spcPts val="0"/>
              </a:spcBef>
              <a:spcAft>
                <a:spcPts val="0"/>
              </a:spcAft>
              <a:buSzPts val="1500"/>
              <a:buAutoNum type="arabicPeriod" startAt="2"/>
            </a:pPr>
            <a:r>
              <a:rPr lang="en" sz="1500"/>
              <a:t>Build a Marketing Mix Model with Robyn (from Meta) for all brands combined and for individual brands</a:t>
            </a:r>
            <a:endParaRPr sz="1500"/>
          </a:p>
        </p:txBody>
      </p:sp>
      <p:sp>
        <p:nvSpPr>
          <p:cNvPr id="164" name="Google Shape;164;p17"/>
          <p:cNvSpPr txBox="1"/>
          <p:nvPr/>
        </p:nvSpPr>
        <p:spPr>
          <a:xfrm>
            <a:off x="4325050" y="2564700"/>
            <a:ext cx="4764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Methods </a:t>
            </a:r>
            <a:endParaRPr/>
          </a:p>
        </p:txBody>
      </p:sp>
      <p:sp>
        <p:nvSpPr>
          <p:cNvPr id="170" name="Google Shape;170;p18"/>
          <p:cNvSpPr txBox="1"/>
          <p:nvPr>
            <p:ph idx="1" type="body"/>
          </p:nvPr>
        </p:nvSpPr>
        <p:spPr>
          <a:xfrm>
            <a:off x="1297500" y="1116150"/>
            <a:ext cx="7038900" cy="35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500"/>
              <a:t>Comparison</a:t>
            </a:r>
            <a:endParaRPr i="1" sz="1500"/>
          </a:p>
          <a:p>
            <a:pPr indent="-323850" lvl="0" marL="457200" rtl="0" algn="l">
              <a:spcBef>
                <a:spcPts val="1200"/>
              </a:spcBef>
              <a:spcAft>
                <a:spcPts val="0"/>
              </a:spcAft>
              <a:buSzPts val="1500"/>
              <a:buAutoNum type="arabicPeriod" startAt="7"/>
            </a:pPr>
            <a:r>
              <a:rPr lang="en" sz="1500"/>
              <a:t>Compare the performance and results of LightweightMMM and Robyn</a:t>
            </a:r>
            <a:endParaRPr sz="1500"/>
          </a:p>
          <a:p>
            <a:pPr indent="-323850" lvl="1" marL="914400" rtl="0" algn="l">
              <a:spcBef>
                <a:spcPts val="0"/>
              </a:spcBef>
              <a:spcAft>
                <a:spcPts val="0"/>
              </a:spcAft>
              <a:buSzPts val="1500"/>
              <a:buAutoNum type="alphaLcPeriod"/>
            </a:pPr>
            <a:r>
              <a:rPr lang="en" sz="1500"/>
              <a:t>Use performance metrics (in-sample fit and out-sample prediction) to compare their predictive power</a:t>
            </a:r>
            <a:endParaRPr sz="1500"/>
          </a:p>
          <a:p>
            <a:pPr indent="-323850" lvl="1" marL="914400" rtl="0" algn="l">
              <a:spcBef>
                <a:spcPts val="0"/>
              </a:spcBef>
              <a:spcAft>
                <a:spcPts val="0"/>
              </a:spcAft>
              <a:buSzPts val="1500"/>
              <a:buAutoNum type="alphaLcPeriod"/>
            </a:pPr>
            <a:r>
              <a:rPr lang="en" sz="1500"/>
              <a:t>Compare interpretability </a:t>
            </a:r>
            <a:endParaRPr sz="1500"/>
          </a:p>
          <a:p>
            <a:pPr indent="-323850" lvl="1" marL="914400" rtl="0" algn="l">
              <a:spcBef>
                <a:spcPts val="0"/>
              </a:spcBef>
              <a:spcAft>
                <a:spcPts val="0"/>
              </a:spcAft>
              <a:buSzPts val="1500"/>
              <a:buAutoNum type="alphaLcPeriod"/>
            </a:pPr>
            <a:r>
              <a:rPr lang="en" sz="1500"/>
              <a:t>Identify any common/different conclusions on effectiveness of various </a:t>
            </a:r>
            <a:r>
              <a:rPr lang="en" sz="1500"/>
              <a:t>channels</a:t>
            </a:r>
            <a:r>
              <a:rPr lang="en" sz="1500"/>
              <a:t> and budget optimization  </a:t>
            </a:r>
            <a:endParaRPr sz="1500"/>
          </a:p>
          <a:p>
            <a:pPr indent="-323850" lvl="0" marL="457200" rtl="0" algn="l">
              <a:spcBef>
                <a:spcPts val="0"/>
              </a:spcBef>
              <a:spcAft>
                <a:spcPts val="0"/>
              </a:spcAft>
              <a:buSzPts val="1500"/>
              <a:buAutoNum type="arabicPeriod" startAt="7"/>
            </a:pPr>
            <a:r>
              <a:rPr lang="en" sz="1500"/>
              <a:t>Summarize findings and insights and develop recommendations</a:t>
            </a:r>
            <a:endParaRPr sz="1500"/>
          </a:p>
          <a:p>
            <a:pPr indent="-323850" lvl="0" marL="457200" rtl="0" algn="l">
              <a:spcBef>
                <a:spcPts val="0"/>
              </a:spcBef>
              <a:spcAft>
                <a:spcPts val="0"/>
              </a:spcAft>
              <a:buSzPts val="1500"/>
              <a:buAutoNum type="arabicPeriod" startAt="7"/>
            </a:pPr>
            <a:r>
              <a:rPr lang="en" sz="1500"/>
              <a:t>Evaluate and propose areas for further research</a:t>
            </a:r>
            <a:endParaRPr sz="1500"/>
          </a:p>
          <a:p>
            <a:pPr indent="0" lvl="0" marL="457200" rtl="0" algn="l">
              <a:spcBef>
                <a:spcPts val="1200"/>
              </a:spcBef>
              <a:spcAft>
                <a:spcPts val="1200"/>
              </a:spcAft>
              <a:buNone/>
            </a:pPr>
            <a:r>
              <a:t/>
            </a:r>
            <a:endParaRPr sz="1500"/>
          </a:p>
        </p:txBody>
      </p:sp>
      <p:sp>
        <p:nvSpPr>
          <p:cNvPr id="171" name="Google Shape;171;p18"/>
          <p:cNvSpPr txBox="1"/>
          <p:nvPr/>
        </p:nvSpPr>
        <p:spPr>
          <a:xfrm>
            <a:off x="4325050" y="2564700"/>
            <a:ext cx="4764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Exploratory Data Analysis</a:t>
            </a:r>
            <a:endParaRPr b="1"/>
          </a:p>
        </p:txBody>
      </p:sp>
      <p:pic>
        <p:nvPicPr>
          <p:cNvPr id="177" name="Google Shape;177;p19"/>
          <p:cNvPicPr preferRelativeResize="0"/>
          <p:nvPr/>
        </p:nvPicPr>
        <p:blipFill>
          <a:blip r:embed="rId3">
            <a:alphaModFix/>
          </a:blip>
          <a:stretch>
            <a:fillRect/>
          </a:stretch>
        </p:blipFill>
        <p:spPr>
          <a:xfrm>
            <a:off x="631825" y="1381725"/>
            <a:ext cx="4013900" cy="1884725"/>
          </a:xfrm>
          <a:prstGeom prst="rect">
            <a:avLst/>
          </a:prstGeom>
          <a:noFill/>
          <a:ln>
            <a:noFill/>
          </a:ln>
        </p:spPr>
      </p:pic>
      <p:pic>
        <p:nvPicPr>
          <p:cNvPr id="178" name="Google Shape;178;p19"/>
          <p:cNvPicPr preferRelativeResize="0"/>
          <p:nvPr/>
        </p:nvPicPr>
        <p:blipFill>
          <a:blip r:embed="rId4">
            <a:alphaModFix/>
          </a:blip>
          <a:stretch>
            <a:fillRect/>
          </a:stretch>
        </p:blipFill>
        <p:spPr>
          <a:xfrm>
            <a:off x="4709088" y="3266200"/>
            <a:ext cx="4027631" cy="1884725"/>
          </a:xfrm>
          <a:prstGeom prst="rect">
            <a:avLst/>
          </a:prstGeom>
          <a:noFill/>
          <a:ln>
            <a:noFill/>
          </a:ln>
        </p:spPr>
      </p:pic>
      <p:sp>
        <p:nvSpPr>
          <p:cNvPr id="179" name="Google Shape;179;p19"/>
          <p:cNvSpPr/>
          <p:nvPr/>
        </p:nvSpPr>
        <p:spPr>
          <a:xfrm>
            <a:off x="5082363" y="1419425"/>
            <a:ext cx="3281100" cy="1735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ato"/>
                <a:ea typeface="Lato"/>
                <a:cs typeface="Lato"/>
                <a:sym typeface="Lato"/>
              </a:rPr>
              <a:t>Spend vs User Reach</a:t>
            </a:r>
            <a:endParaRPr b="1"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No clear relationship and pattern varies across brands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Depend on which media channels each brand spends on</a:t>
            </a:r>
            <a:endParaRPr sz="1200">
              <a:solidFill>
                <a:schemeClr val="lt1"/>
              </a:solidFill>
              <a:latin typeface="Lato"/>
              <a:ea typeface="Lato"/>
              <a:cs typeface="Lato"/>
              <a:sym typeface="Lato"/>
            </a:endParaRPr>
          </a:p>
          <a:p>
            <a:pPr indent="-304800" lvl="0" marL="457200" rtl="0" algn="l">
              <a:spcBef>
                <a:spcPts val="0"/>
              </a:spcBef>
              <a:spcAft>
                <a:spcPts val="0"/>
              </a:spcAft>
              <a:buClr>
                <a:srgbClr val="EA9999"/>
              </a:buClr>
              <a:buSzPts val="1200"/>
              <a:buFont typeface="Lato"/>
              <a:buChar char="-"/>
            </a:pPr>
            <a:r>
              <a:rPr lang="en" sz="1200">
                <a:solidFill>
                  <a:srgbClr val="EA9999"/>
                </a:solidFill>
                <a:latin typeface="Lato"/>
                <a:ea typeface="Lato"/>
                <a:cs typeface="Lato"/>
                <a:sym typeface="Lato"/>
              </a:rPr>
              <a:t>Choose to use spend in our models since it is more directly controlled by companies</a:t>
            </a:r>
            <a:endParaRPr sz="1200">
              <a:solidFill>
                <a:srgbClr val="EA9999"/>
              </a:solidFill>
              <a:latin typeface="Lato"/>
              <a:ea typeface="Lato"/>
              <a:cs typeface="Lato"/>
              <a:sym typeface="Lato"/>
            </a:endParaRPr>
          </a:p>
        </p:txBody>
      </p:sp>
      <p:sp>
        <p:nvSpPr>
          <p:cNvPr id="180" name="Google Shape;180;p19"/>
          <p:cNvSpPr/>
          <p:nvPr/>
        </p:nvSpPr>
        <p:spPr>
          <a:xfrm>
            <a:off x="998213" y="3340325"/>
            <a:ext cx="3281100" cy="1735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ato"/>
                <a:ea typeface="Lato"/>
                <a:cs typeface="Lato"/>
                <a:sym typeface="Lato"/>
              </a:rPr>
              <a:t>Sales vs User Conversion</a:t>
            </a:r>
            <a:endParaRPr b="1"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Highly linear relationship</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Using either indicator would likely generate similar results</a:t>
            </a:r>
            <a:endParaRPr sz="1200">
              <a:solidFill>
                <a:schemeClr val="lt1"/>
              </a:solidFill>
              <a:latin typeface="Lato"/>
              <a:ea typeface="Lato"/>
              <a:cs typeface="Lato"/>
              <a:sym typeface="Lato"/>
            </a:endParaRPr>
          </a:p>
          <a:p>
            <a:pPr indent="-304800" lvl="0" marL="457200" rtl="0" algn="l">
              <a:spcBef>
                <a:spcPts val="0"/>
              </a:spcBef>
              <a:spcAft>
                <a:spcPts val="0"/>
              </a:spcAft>
              <a:buClr>
                <a:srgbClr val="FF9900"/>
              </a:buClr>
              <a:buSzPts val="1200"/>
              <a:buFont typeface="Lato"/>
              <a:buChar char="-"/>
            </a:pPr>
            <a:r>
              <a:rPr lang="en" sz="1200">
                <a:solidFill>
                  <a:srgbClr val="FF9900"/>
                </a:solidFill>
                <a:latin typeface="Lato"/>
                <a:ea typeface="Lato"/>
                <a:cs typeface="Lato"/>
                <a:sym typeface="Lato"/>
              </a:rPr>
              <a:t>Choose to use sales in our models as it is what most companies ultimately aim to maximize</a:t>
            </a:r>
            <a:endParaRPr sz="1200">
              <a:solidFill>
                <a:srgbClr val="FF9900"/>
              </a:solidFill>
              <a:latin typeface="Lato"/>
              <a:ea typeface="Lato"/>
              <a:cs typeface="Lato"/>
              <a:sym typeface="Lato"/>
            </a:endParaRPr>
          </a:p>
        </p:txBody>
      </p:sp>
      <p:sp>
        <p:nvSpPr>
          <p:cNvPr id="181" name="Google Shape;181;p19"/>
          <p:cNvSpPr txBox="1"/>
          <p:nvPr/>
        </p:nvSpPr>
        <p:spPr>
          <a:xfrm>
            <a:off x="5292925" y="0"/>
            <a:ext cx="401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Two measures of media channels which can be used as inputs/independent variables: </a:t>
            </a:r>
            <a:r>
              <a:rPr lang="en" sz="1200">
                <a:solidFill>
                  <a:schemeClr val="lt1"/>
                </a:solidFill>
                <a:latin typeface="Lato"/>
                <a:ea typeface="Lato"/>
                <a:cs typeface="Lato"/>
                <a:sym typeface="Lato"/>
              </a:rPr>
              <a:t>spend &amp; user reach</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Two key performance indicators can be used as dependent variable: sales &amp; user conversion</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From scatterplot, determine which one to include in our models. From the top diagram, </a:t>
            </a:r>
            <a:endParaRPr sz="1200">
              <a:solidFill>
                <a:schemeClr val="lt1"/>
              </a:solidFill>
              <a:latin typeface="Lato"/>
              <a:ea typeface="Lato"/>
              <a:cs typeface="Lato"/>
              <a:sym typeface="Lato"/>
            </a:endParaRPr>
          </a:p>
        </p:txBody>
      </p:sp>
      <p:sp>
        <p:nvSpPr>
          <p:cNvPr id="182" name="Google Shape;182;p19"/>
          <p:cNvSpPr txBox="1"/>
          <p:nvPr/>
        </p:nvSpPr>
        <p:spPr>
          <a:xfrm>
            <a:off x="0" y="32664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the bottom  diagram, </a:t>
            </a:r>
            <a:endParaRPr/>
          </a:p>
        </p:txBody>
      </p:sp>
      <p:sp>
        <p:nvSpPr>
          <p:cNvPr id="183" name="Google Shape;183;p19"/>
          <p:cNvSpPr txBox="1"/>
          <p:nvPr/>
        </p:nvSpPr>
        <p:spPr>
          <a:xfrm>
            <a:off x="94425" y="47598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We chose spend as independent variable and sales as dependent variable. </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Exploratory Data Analysis</a:t>
            </a:r>
            <a:endParaRPr b="1"/>
          </a:p>
        </p:txBody>
      </p:sp>
      <p:pic>
        <p:nvPicPr>
          <p:cNvPr id="189" name="Google Shape;189;p20"/>
          <p:cNvPicPr preferRelativeResize="0"/>
          <p:nvPr/>
        </p:nvPicPr>
        <p:blipFill>
          <a:blip r:embed="rId3">
            <a:alphaModFix/>
          </a:blip>
          <a:stretch>
            <a:fillRect/>
          </a:stretch>
        </p:blipFill>
        <p:spPr>
          <a:xfrm>
            <a:off x="512250" y="1395100"/>
            <a:ext cx="5320049" cy="2685600"/>
          </a:xfrm>
          <a:prstGeom prst="rect">
            <a:avLst/>
          </a:prstGeom>
          <a:noFill/>
          <a:ln>
            <a:noFill/>
          </a:ln>
        </p:spPr>
      </p:pic>
      <p:sp>
        <p:nvSpPr>
          <p:cNvPr id="190" name="Google Shape;190;p20"/>
          <p:cNvSpPr/>
          <p:nvPr/>
        </p:nvSpPr>
        <p:spPr>
          <a:xfrm>
            <a:off x="6222800" y="0"/>
            <a:ext cx="2581200" cy="6330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Brands C and LA </a:t>
            </a:r>
            <a:r>
              <a:rPr lang="en" sz="800">
                <a:solidFill>
                  <a:schemeClr val="lt1"/>
                </a:solidFill>
                <a:latin typeface="Lato"/>
                <a:ea typeface="Lato"/>
                <a:cs typeface="Lato"/>
                <a:sym typeface="Lato"/>
              </a:rPr>
              <a:t>(negative ROI)</a:t>
            </a:r>
            <a:endParaRPr b="1" sz="800">
              <a:solidFill>
                <a:schemeClr val="lt1"/>
              </a:solidFill>
              <a:latin typeface="Lato"/>
              <a:ea typeface="Lato"/>
              <a:cs typeface="Lato"/>
              <a:sym typeface="Lato"/>
            </a:endParaRPr>
          </a:p>
          <a:p>
            <a:pPr indent="-165100" lvl="0" marL="228600" rtl="0" algn="l">
              <a:spcBef>
                <a:spcPts val="0"/>
              </a:spcBef>
              <a:spcAft>
                <a:spcPts val="0"/>
              </a:spcAft>
              <a:buClr>
                <a:schemeClr val="lt1"/>
              </a:buClr>
              <a:buSzPts val="800"/>
              <a:buFont typeface="Lato"/>
              <a:buChar char="-"/>
            </a:pPr>
            <a:r>
              <a:rPr lang="en" sz="800">
                <a:solidFill>
                  <a:schemeClr val="lt1"/>
                </a:solidFill>
                <a:latin typeface="Lato"/>
                <a:ea typeface="Lato"/>
                <a:cs typeface="Lato"/>
                <a:sym typeface="Lato"/>
              </a:rPr>
              <a:t>Spends significantly exceed sales </a:t>
            </a:r>
            <a:endParaRPr sz="800">
              <a:solidFill>
                <a:schemeClr val="lt1"/>
              </a:solidFill>
              <a:latin typeface="Lato"/>
              <a:ea typeface="Lato"/>
              <a:cs typeface="Lato"/>
              <a:sym typeface="Lato"/>
            </a:endParaRPr>
          </a:p>
          <a:p>
            <a:pPr indent="-165100" lvl="0" marL="228600" rtl="0" algn="l">
              <a:spcBef>
                <a:spcPts val="0"/>
              </a:spcBef>
              <a:spcAft>
                <a:spcPts val="0"/>
              </a:spcAft>
              <a:buClr>
                <a:schemeClr val="lt1"/>
              </a:buClr>
              <a:buSzPts val="800"/>
              <a:buFont typeface="Lato"/>
              <a:buChar char="-"/>
            </a:pPr>
            <a:r>
              <a:rPr lang="en" sz="800">
                <a:solidFill>
                  <a:schemeClr val="lt1"/>
                </a:solidFill>
                <a:latin typeface="Lato"/>
                <a:ea typeface="Lato"/>
                <a:cs typeface="Lato"/>
                <a:sym typeface="Lato"/>
              </a:rPr>
              <a:t>Spend mainly on video, OTT and display, which have no apparent relationship with sales</a:t>
            </a:r>
            <a:endParaRPr sz="800">
              <a:solidFill>
                <a:schemeClr val="lt1"/>
              </a:solidFill>
              <a:latin typeface="Lato"/>
              <a:ea typeface="Lato"/>
              <a:cs typeface="Lato"/>
              <a:sym typeface="Lato"/>
            </a:endParaRPr>
          </a:p>
        </p:txBody>
      </p:sp>
      <p:sp>
        <p:nvSpPr>
          <p:cNvPr id="191" name="Google Shape;191;p20"/>
          <p:cNvSpPr/>
          <p:nvPr/>
        </p:nvSpPr>
        <p:spPr>
          <a:xfrm>
            <a:off x="455625" y="4232900"/>
            <a:ext cx="5433300" cy="7812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Font typeface="Lato"/>
              <a:buChar char="-"/>
            </a:pPr>
            <a:r>
              <a:rPr lang="en" sz="1100">
                <a:solidFill>
                  <a:schemeClr val="lt1"/>
                </a:solidFill>
              </a:rPr>
              <a:t>Total sales and advertising spend generally exhibit similar trends over time</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Sales have a more similar pattern to spend on some media channels (e.g. sponsored products) than others (e.g. display or video)</a:t>
            </a:r>
            <a:endParaRPr sz="1200">
              <a:solidFill>
                <a:schemeClr val="lt1"/>
              </a:solidFill>
              <a:latin typeface="Lato"/>
              <a:ea typeface="Lato"/>
              <a:cs typeface="Lato"/>
              <a:sym typeface="Lato"/>
            </a:endParaRPr>
          </a:p>
        </p:txBody>
      </p:sp>
      <p:pic>
        <p:nvPicPr>
          <p:cNvPr id="192" name="Google Shape;192;p20"/>
          <p:cNvPicPr preferRelativeResize="0"/>
          <p:nvPr/>
        </p:nvPicPr>
        <p:blipFill>
          <a:blip r:embed="rId4">
            <a:alphaModFix/>
          </a:blip>
          <a:stretch>
            <a:fillRect/>
          </a:stretch>
        </p:blipFill>
        <p:spPr>
          <a:xfrm>
            <a:off x="6222775" y="633100"/>
            <a:ext cx="2581275" cy="1295400"/>
          </a:xfrm>
          <a:prstGeom prst="rect">
            <a:avLst/>
          </a:prstGeom>
          <a:noFill/>
          <a:ln>
            <a:noFill/>
          </a:ln>
        </p:spPr>
      </p:pic>
      <p:pic>
        <p:nvPicPr>
          <p:cNvPr id="193" name="Google Shape;193;p20"/>
          <p:cNvPicPr preferRelativeResize="0"/>
          <p:nvPr/>
        </p:nvPicPr>
        <p:blipFill>
          <a:blip r:embed="rId5">
            <a:alphaModFix/>
          </a:blip>
          <a:stretch>
            <a:fillRect/>
          </a:stretch>
        </p:blipFill>
        <p:spPr>
          <a:xfrm>
            <a:off x="6222775" y="1884050"/>
            <a:ext cx="2581275" cy="1295400"/>
          </a:xfrm>
          <a:prstGeom prst="rect">
            <a:avLst/>
          </a:prstGeom>
          <a:noFill/>
          <a:ln>
            <a:noFill/>
          </a:ln>
        </p:spPr>
      </p:pic>
      <p:pic>
        <p:nvPicPr>
          <p:cNvPr id="194" name="Google Shape;194;p20"/>
          <p:cNvPicPr preferRelativeResize="0"/>
          <p:nvPr/>
        </p:nvPicPr>
        <p:blipFill>
          <a:blip r:embed="rId6">
            <a:alphaModFix/>
          </a:blip>
          <a:stretch>
            <a:fillRect/>
          </a:stretch>
        </p:blipFill>
        <p:spPr>
          <a:xfrm>
            <a:off x="6213238" y="3810000"/>
            <a:ext cx="2600325" cy="1333500"/>
          </a:xfrm>
          <a:prstGeom prst="rect">
            <a:avLst/>
          </a:prstGeom>
          <a:noFill/>
          <a:ln>
            <a:noFill/>
          </a:ln>
        </p:spPr>
      </p:pic>
      <p:sp>
        <p:nvSpPr>
          <p:cNvPr id="195" name="Google Shape;195;p20"/>
          <p:cNvSpPr/>
          <p:nvPr/>
        </p:nvSpPr>
        <p:spPr>
          <a:xfrm>
            <a:off x="6222825" y="3248850"/>
            <a:ext cx="2581200" cy="5610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Lato"/>
                <a:ea typeface="Lato"/>
                <a:cs typeface="Lato"/>
                <a:sym typeface="Lato"/>
              </a:rPr>
              <a:t>Brands LO (</a:t>
            </a:r>
            <a:r>
              <a:rPr lang="en" sz="800">
                <a:solidFill>
                  <a:schemeClr val="lt1"/>
                </a:solidFill>
                <a:latin typeface="Lato"/>
                <a:ea typeface="Lato"/>
                <a:cs typeface="Lato"/>
                <a:sym typeface="Lato"/>
              </a:rPr>
              <a:t>Highest ROI) </a:t>
            </a:r>
            <a:endParaRPr b="1" sz="800">
              <a:solidFill>
                <a:schemeClr val="lt1"/>
              </a:solidFill>
              <a:latin typeface="Lato"/>
              <a:ea typeface="Lato"/>
              <a:cs typeface="Lato"/>
              <a:sym typeface="Lato"/>
            </a:endParaRPr>
          </a:p>
          <a:p>
            <a:pPr indent="-165100" lvl="0" marL="228600" rtl="0" algn="l">
              <a:spcBef>
                <a:spcPts val="0"/>
              </a:spcBef>
              <a:spcAft>
                <a:spcPts val="0"/>
              </a:spcAft>
              <a:buClr>
                <a:schemeClr val="lt1"/>
              </a:buClr>
              <a:buSzPts val="800"/>
              <a:buFont typeface="Lato"/>
              <a:buChar char="-"/>
            </a:pPr>
            <a:r>
              <a:rPr lang="en" sz="800">
                <a:solidFill>
                  <a:schemeClr val="lt1"/>
                </a:solidFill>
                <a:latin typeface="Lato"/>
                <a:ea typeface="Lato"/>
                <a:cs typeface="Lato"/>
                <a:sym typeface="Lato"/>
              </a:rPr>
              <a:t>Very healthy gap between sales and spends </a:t>
            </a:r>
            <a:endParaRPr sz="800">
              <a:solidFill>
                <a:schemeClr val="lt1"/>
              </a:solidFill>
              <a:latin typeface="Lato"/>
              <a:ea typeface="Lato"/>
              <a:cs typeface="Lato"/>
              <a:sym typeface="Lato"/>
            </a:endParaRPr>
          </a:p>
          <a:p>
            <a:pPr indent="-165100" lvl="0" marL="228600" rtl="0" algn="l">
              <a:spcBef>
                <a:spcPts val="0"/>
              </a:spcBef>
              <a:spcAft>
                <a:spcPts val="0"/>
              </a:spcAft>
              <a:buClr>
                <a:schemeClr val="lt1"/>
              </a:buClr>
              <a:buSzPts val="800"/>
              <a:buFont typeface="Lato"/>
              <a:buChar char="-"/>
            </a:pPr>
            <a:r>
              <a:rPr lang="en" sz="800">
                <a:solidFill>
                  <a:schemeClr val="lt1"/>
                </a:solidFill>
                <a:latin typeface="Lato"/>
                <a:ea typeface="Lato"/>
                <a:cs typeface="Lato"/>
                <a:sym typeface="Lato"/>
              </a:rPr>
              <a:t>Spend mainly on sponsored products  and display - former’s pattern resembles that of sales</a:t>
            </a:r>
            <a:endParaRPr sz="1200">
              <a:solidFill>
                <a:schemeClr val="lt1"/>
              </a:solidFill>
              <a:latin typeface="Lato"/>
              <a:ea typeface="Lato"/>
              <a:cs typeface="Lato"/>
              <a:sym typeface="Lato"/>
            </a:endParaRPr>
          </a:p>
        </p:txBody>
      </p:sp>
      <p:sp>
        <p:nvSpPr>
          <p:cNvPr id="196" name="Google Shape;196;p20"/>
          <p:cNvSpPr txBox="1"/>
          <p:nvPr/>
        </p:nvSpPr>
        <p:spPr>
          <a:xfrm>
            <a:off x="152400" y="0"/>
            <a:ext cx="5208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plot total sales and advertising spend over time， </a:t>
            </a:r>
            <a:r>
              <a:rPr b="1" lang="en" sz="1100">
                <a:solidFill>
                  <a:schemeClr val="lt1"/>
                </a:solidFill>
              </a:rPr>
              <a:t>sales follow closely with the spend on sponsored products, but less so with the spend on display or video</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Findings &amp; Insights - </a:t>
            </a:r>
            <a:endParaRPr/>
          </a:p>
          <a:p>
            <a:pPr indent="0" lvl="0" marL="0" rtl="0" algn="l">
              <a:spcBef>
                <a:spcPts val="0"/>
              </a:spcBef>
              <a:spcAft>
                <a:spcPts val="0"/>
              </a:spcAft>
              <a:buSzPts val="990"/>
              <a:buNone/>
            </a:pPr>
            <a:r>
              <a:rPr b="1" lang="en"/>
              <a:t>Exploratory Data Analysis</a:t>
            </a:r>
            <a:endParaRPr b="1"/>
          </a:p>
        </p:txBody>
      </p:sp>
      <p:graphicFrame>
        <p:nvGraphicFramePr>
          <p:cNvPr id="202" name="Google Shape;202;p21"/>
          <p:cNvGraphicFramePr/>
          <p:nvPr/>
        </p:nvGraphicFramePr>
        <p:xfrm>
          <a:off x="952525" y="1571625"/>
          <a:ext cx="3000000" cy="3000000"/>
        </p:xfrm>
        <a:graphic>
          <a:graphicData uri="http://schemas.openxmlformats.org/drawingml/2006/table">
            <a:tbl>
              <a:tblPr>
                <a:noFill/>
                <a:tableStyleId>{48961591-F02C-4962-B8F1-74C4D2F258ED}</a:tableStyleId>
              </a:tblPr>
              <a:tblGrid>
                <a:gridCol w="804325"/>
                <a:gridCol w="804325"/>
                <a:gridCol w="804325"/>
                <a:gridCol w="804325"/>
                <a:gridCol w="804325"/>
                <a:gridCol w="804325"/>
                <a:gridCol w="804325"/>
                <a:gridCol w="804325"/>
                <a:gridCol w="804325"/>
              </a:tblGrid>
              <a:tr h="381000">
                <a:tc>
                  <a:txBody>
                    <a:bodyPr/>
                    <a:lstStyle/>
                    <a:p>
                      <a:pPr indent="0" lvl="0" marL="0" rtl="0" algn="l">
                        <a:spcBef>
                          <a:spcPts val="0"/>
                        </a:spcBef>
                        <a:spcAft>
                          <a:spcPts val="0"/>
                        </a:spcAft>
                        <a:buNone/>
                      </a:pPr>
                      <a:r>
                        <a:t/>
                      </a:r>
                      <a:endParaRPr sz="1000">
                        <a:solidFill>
                          <a:schemeClr val="lt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rPr>
                        <a:t>All Brands</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C</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G</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LA</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LO</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M</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N</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000">
                          <a:solidFill>
                            <a:schemeClr val="lt1"/>
                          </a:solidFill>
                        </a:rPr>
                        <a:t>Brand </a:t>
                      </a:r>
                      <a:r>
                        <a:rPr b="1" lang="en" sz="1000">
                          <a:solidFill>
                            <a:schemeClr val="lt1"/>
                          </a:solidFill>
                        </a:rPr>
                        <a:t>R</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r>
              <a:tr h="381000">
                <a:tc>
                  <a:txBody>
                    <a:bodyPr/>
                    <a:lstStyle/>
                    <a:p>
                      <a:pPr indent="0" lvl="0" marL="0" rtl="0" algn="l">
                        <a:spcBef>
                          <a:spcPts val="0"/>
                        </a:spcBef>
                        <a:spcAft>
                          <a:spcPts val="0"/>
                        </a:spcAft>
                        <a:buNone/>
                      </a:pPr>
                      <a:r>
                        <a:rPr b="1" lang="en" sz="1000">
                          <a:solidFill>
                            <a:schemeClr val="lt1"/>
                          </a:solidFill>
                        </a:rPr>
                        <a:t>Sponsored products</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36.84%</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0.91%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50.17%</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47.53%</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rPr>
                        <a:t>52.85%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rPr>
                        <a:t>25.01%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sz="1000">
                          <a:solidFill>
                            <a:schemeClr val="lt1"/>
                          </a:solidFill>
                        </a:rPr>
                        <a:t>1.86%</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b="1" lang="en" sz="1000">
                          <a:solidFill>
                            <a:schemeClr val="lt1"/>
                          </a:solidFill>
                        </a:rPr>
                        <a:t>Sponsored brands</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5.1%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6.87%</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0.19%</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7.68%</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5.76%</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5.59%</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0.31%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b="1" lang="en" sz="1000">
                          <a:solidFill>
                            <a:schemeClr val="lt1"/>
                          </a:solidFill>
                        </a:rPr>
                        <a:t>video</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4.93%</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12.92%</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35.44%</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lang="en" sz="1000">
                          <a:solidFill>
                            <a:schemeClr val="lt1"/>
                          </a:solidFill>
                        </a:rPr>
                        <a:t>0.51%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0.44%</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b="1" lang="en" sz="1000">
                          <a:solidFill>
                            <a:schemeClr val="lt1"/>
                          </a:solidFill>
                        </a:rPr>
                        <a:t>OTT</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14.85%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60.16%</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rPr>
                        <a:t>6.96%</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18.55%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sz="1000">
                          <a:solidFill>
                            <a:schemeClr val="lt1"/>
                          </a:solidFill>
                        </a:rPr>
                        <a:t>6.66%</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0.70%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lang="en" sz="1000">
                          <a:solidFill>
                            <a:schemeClr val="lt1"/>
                          </a:solidFill>
                        </a:rPr>
                        <a:t>7.03%</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lang="en" sz="1000">
                          <a:solidFill>
                            <a:schemeClr val="lt1"/>
                          </a:solidFill>
                        </a:rPr>
                        <a:t>37.29%</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b="1" lang="en" sz="1000">
                          <a:solidFill>
                            <a:schemeClr val="lt1"/>
                          </a:solidFill>
                        </a:rPr>
                        <a:t>Sponsored display</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0.01%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0.04%</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000">
                          <a:solidFill>
                            <a:schemeClr val="lt1"/>
                          </a:solidFill>
                        </a:rPr>
                        <a:t>0.00%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accent3"/>
                    </a:solidFill>
                  </a:tcPr>
                </a:tc>
              </a:tr>
              <a:tr h="381000">
                <a:tc>
                  <a:txBody>
                    <a:bodyPr/>
                    <a:lstStyle/>
                    <a:p>
                      <a:pPr indent="0" lvl="0" marL="0" rtl="0" algn="l">
                        <a:spcBef>
                          <a:spcPts val="0"/>
                        </a:spcBef>
                        <a:spcAft>
                          <a:spcPts val="0"/>
                        </a:spcAft>
                        <a:buNone/>
                      </a:pPr>
                      <a:r>
                        <a:rPr b="1" lang="en" sz="1000">
                          <a:solidFill>
                            <a:schemeClr val="lt1"/>
                          </a:solidFill>
                        </a:rPr>
                        <a:t>display</a:t>
                      </a:r>
                      <a:endParaRPr b="1"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lang="en" sz="1000">
                          <a:solidFill>
                            <a:schemeClr val="lt1"/>
                          </a:solidFill>
                        </a:rPr>
                        <a:t>38.28%</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lt1"/>
                          </a:solidFill>
                        </a:rPr>
                        <a:t>26.01%</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93C47D"/>
                    </a:solidFill>
                  </a:tcPr>
                </a:tc>
                <a:tc>
                  <a:txBody>
                    <a:bodyPr/>
                    <a:lstStyle/>
                    <a:p>
                      <a:pPr indent="0" lvl="0" marL="0" rtl="0" algn="ctr">
                        <a:spcBef>
                          <a:spcPts val="0"/>
                        </a:spcBef>
                        <a:spcAft>
                          <a:spcPts val="0"/>
                        </a:spcAft>
                        <a:buNone/>
                      </a:pPr>
                      <a:r>
                        <a:rPr lang="en" sz="1000">
                          <a:solidFill>
                            <a:schemeClr val="lt1"/>
                          </a:solidFill>
                        </a:rPr>
                        <a:t>35.95%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lang="en" sz="1000">
                          <a:solidFill>
                            <a:schemeClr val="lt1"/>
                          </a:solidFill>
                        </a:rPr>
                        <a:t>45.82%</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rPr>
                        <a:t>37.62%</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lang="en" sz="1000">
                          <a:solidFill>
                            <a:schemeClr val="lt1"/>
                          </a:solidFill>
                        </a:rPr>
                        <a:t>40.69%</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lang="en" sz="1000">
                          <a:solidFill>
                            <a:schemeClr val="lt1"/>
                          </a:solidFill>
                        </a:rPr>
                        <a:t>34.90%</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lang="en" sz="1000">
                          <a:solidFill>
                            <a:schemeClr val="lt1"/>
                          </a:solidFill>
                        </a:rPr>
                        <a:t>60.55%</a:t>
                      </a:r>
                      <a:endParaRPr sz="10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r>
              <a:tr h="381000">
                <a:tc>
                  <a:txBody>
                    <a:bodyPr/>
                    <a:lstStyle/>
                    <a:p>
                      <a:pPr indent="0" lvl="0" marL="0" rtl="0" algn="l">
                        <a:spcBef>
                          <a:spcPts val="0"/>
                        </a:spcBef>
                        <a:spcAft>
                          <a:spcPts val="0"/>
                        </a:spcAft>
                        <a:buNone/>
                      </a:pPr>
                      <a:r>
                        <a:rPr b="1" lang="en" sz="1300">
                          <a:solidFill>
                            <a:schemeClr val="lt1"/>
                          </a:solidFill>
                        </a:rPr>
                        <a:t>ROI</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036D5D"/>
                    </a:solidFill>
                  </a:tcPr>
                </a:tc>
                <a:tc>
                  <a:txBody>
                    <a:bodyPr/>
                    <a:lstStyle/>
                    <a:p>
                      <a:pPr indent="0" lvl="0" marL="0" rtl="0" algn="ctr">
                        <a:spcBef>
                          <a:spcPts val="0"/>
                        </a:spcBef>
                        <a:spcAft>
                          <a:spcPts val="0"/>
                        </a:spcAft>
                        <a:buNone/>
                      </a:pPr>
                      <a:r>
                        <a:rPr b="1" lang="en" sz="1300">
                          <a:solidFill>
                            <a:schemeClr val="lt1"/>
                          </a:solidFill>
                        </a:rPr>
                        <a:t>60.67%</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n" sz="1300">
                          <a:solidFill>
                            <a:schemeClr val="lt1"/>
                          </a:solidFill>
                        </a:rPr>
                        <a:t>-45.19%</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300">
                          <a:solidFill>
                            <a:schemeClr val="lt1"/>
                          </a:solidFill>
                        </a:rPr>
                        <a:t>63.99%</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n" sz="1300">
                          <a:solidFill>
                            <a:schemeClr val="lt1"/>
                          </a:solidFill>
                        </a:rPr>
                        <a:t>-61.43%</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300">
                          <a:solidFill>
                            <a:schemeClr val="lt1"/>
                          </a:solidFill>
                        </a:rPr>
                        <a:t>130.44%</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300">
                          <a:solidFill>
                            <a:schemeClr val="lt1"/>
                          </a:solidFill>
                        </a:rPr>
                        <a:t>64.28%</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n" sz="1300">
                          <a:solidFill>
                            <a:schemeClr val="lt1"/>
                          </a:solidFill>
                        </a:rPr>
                        <a:t>51.36%</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6AA84F"/>
                    </a:solidFill>
                  </a:tcPr>
                </a:tc>
                <a:tc>
                  <a:txBody>
                    <a:bodyPr/>
                    <a:lstStyle/>
                    <a:p>
                      <a:pPr indent="0" lvl="0" marL="0" rtl="0" algn="ctr">
                        <a:spcBef>
                          <a:spcPts val="0"/>
                        </a:spcBef>
                        <a:spcAft>
                          <a:spcPts val="0"/>
                        </a:spcAft>
                        <a:buNone/>
                      </a:pPr>
                      <a:r>
                        <a:rPr b="1" lang="en" sz="1300">
                          <a:solidFill>
                            <a:schemeClr val="lt1"/>
                          </a:solidFill>
                        </a:rPr>
                        <a:t>1.22%</a:t>
                      </a:r>
                      <a:endParaRPr b="1" sz="1300">
                        <a:solidFill>
                          <a:schemeClr val="lt1"/>
                        </a:solidFill>
                      </a:endParaRPr>
                    </a:p>
                  </a:txBody>
                  <a:tcPr marT="63500" marB="63500" marR="63500" marL="635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6B26B"/>
                    </a:solidFill>
                  </a:tcPr>
                </a:tc>
              </a:tr>
            </a:tbl>
          </a:graphicData>
        </a:graphic>
      </p:graphicFrame>
      <p:sp>
        <p:nvSpPr>
          <p:cNvPr id="203" name="Google Shape;203;p21"/>
          <p:cNvSpPr/>
          <p:nvPr/>
        </p:nvSpPr>
        <p:spPr>
          <a:xfrm>
            <a:off x="2561175" y="1952625"/>
            <a:ext cx="5623200" cy="16257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04" name="Google Shape;204;p21"/>
          <p:cNvSpPr/>
          <p:nvPr/>
        </p:nvSpPr>
        <p:spPr>
          <a:xfrm>
            <a:off x="6278875" y="299725"/>
            <a:ext cx="2619300" cy="1209000"/>
          </a:xfrm>
          <a:prstGeom prst="rect">
            <a:avLst/>
          </a:prstGeom>
          <a:solidFill>
            <a:srgbClr val="036D5D">
              <a:alpha val="656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Lato"/>
                <a:ea typeface="Lato"/>
                <a:cs typeface="Lato"/>
                <a:sym typeface="Lato"/>
              </a:rPr>
              <a:t>The main differences between brands with negative or close to zero ROIs and the other brands can be seen in their respective fractions of spend in sponsored products, sponsored brands, video and OTT.</a:t>
            </a:r>
            <a:endParaRPr sz="1000">
              <a:solidFill>
                <a:schemeClr val="lt1"/>
              </a:solidFill>
              <a:latin typeface="Lato"/>
              <a:ea typeface="Lato"/>
              <a:cs typeface="Lato"/>
              <a:sym typeface="Lato"/>
            </a:endParaRPr>
          </a:p>
        </p:txBody>
      </p:sp>
      <p:sp>
        <p:nvSpPr>
          <p:cNvPr id="205" name="Google Shape;205;p21"/>
          <p:cNvSpPr txBox="1"/>
          <p:nvPr/>
        </p:nvSpPr>
        <p:spPr>
          <a:xfrm>
            <a:off x="4169825" y="2384425"/>
            <a:ext cx="5104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rPr>
              <a:t>brands with </a:t>
            </a:r>
            <a:r>
              <a:rPr b="1" lang="en" sz="1200">
                <a:highlight>
                  <a:schemeClr val="lt1"/>
                </a:highlight>
              </a:rPr>
              <a:t>negative or close to zero ROIs (i.e. brands C, LA and R) spend negligible amounts on sponsored products and sponsored brands and instead spend mostly on video and OTT. </a:t>
            </a:r>
            <a:r>
              <a:rPr lang="en" sz="1200">
                <a:highlight>
                  <a:schemeClr val="lt1"/>
                </a:highlight>
              </a:rPr>
              <a:t>On the other hand, </a:t>
            </a:r>
            <a:r>
              <a:rPr b="1" lang="en" sz="1200">
                <a:highlight>
                  <a:schemeClr val="lt1"/>
                </a:highlight>
              </a:rPr>
              <a:t>brands with positive ROIs all spend considerable amounts on sponsored products and some amounts on sponsored brands.</a:t>
            </a:r>
            <a:r>
              <a:rPr lang="en" sz="1200">
                <a:highlight>
                  <a:schemeClr val="lt1"/>
                </a:highlight>
              </a:rPr>
              <a:t> They also tend to spend nothing on video and only small amounts on OTT. </a:t>
            </a:r>
            <a:r>
              <a:rPr b="1" lang="en" sz="1200">
                <a:highlight>
                  <a:schemeClr val="lt1"/>
                </a:highlight>
              </a:rPr>
              <a:t>Consistent with our findings in the previous slide, it is likely that sponsored products is the main media channel that has the greatest effect on sales.</a:t>
            </a:r>
            <a:endParaRPr b="1" sz="1200">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